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81" r:id="rId2"/>
    <p:sldId id="404" r:id="rId3"/>
    <p:sldId id="389" r:id="rId4"/>
    <p:sldId id="390" r:id="rId5"/>
    <p:sldId id="391" r:id="rId6"/>
    <p:sldId id="393" r:id="rId7"/>
    <p:sldId id="406" r:id="rId8"/>
    <p:sldId id="407" r:id="rId9"/>
    <p:sldId id="394" r:id="rId10"/>
    <p:sldId id="395" r:id="rId11"/>
    <p:sldId id="397" r:id="rId12"/>
    <p:sldId id="398" r:id="rId13"/>
    <p:sldId id="400" r:id="rId14"/>
    <p:sldId id="402" r:id="rId15"/>
    <p:sldId id="401" r:id="rId16"/>
    <p:sldId id="408" r:id="rId17"/>
    <p:sldId id="409" r:id="rId18"/>
    <p:sldId id="382" r:id="rId19"/>
    <p:sldId id="383" r:id="rId20"/>
    <p:sldId id="384" r:id="rId21"/>
    <p:sldId id="385" r:id="rId22"/>
    <p:sldId id="330" r:id="rId23"/>
  </p:sldIdLst>
  <p:sldSz cx="9144000" cy="6858000" type="screen4x3"/>
  <p:notesSz cx="6797675" cy="9872663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585" autoAdjust="0"/>
  </p:normalViewPr>
  <p:slideViewPr>
    <p:cSldViewPr snapToGrid="0" snapToObjects="1">
      <p:cViewPr varScale="1">
        <p:scale>
          <a:sx n="68" d="100"/>
          <a:sy n="68" d="100"/>
        </p:scale>
        <p:origin x="-15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FA341-CB42-4218-8914-F5738F4D468F}" type="doc">
      <dgm:prSet loTypeId="urn:microsoft.com/office/officeart/2005/8/layout/radial6" loCatId="relationship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862E878A-E157-4AA6-B405-85AA24553D53}">
      <dgm:prSet phldrT="[Текст]" custT="1"/>
      <dgm:spPr>
        <a:xfrm>
          <a:off x="652437" y="564746"/>
          <a:ext cx="1802787" cy="1799874"/>
        </a:xfrm>
        <a:solidFill>
          <a:sysClr val="window" lastClr="FFFFFF">
            <a:lumMod val="7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200" spc="-70" baseline="0" dirty="0" smtClean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Среда общих данных</a:t>
          </a:r>
          <a:endParaRPr lang="ru-RU" sz="1200" spc="-70" baseline="0" dirty="0">
            <a:solidFill>
              <a:sysClr val="windowText" lastClr="000000"/>
            </a:solidFill>
            <a:latin typeface="Arial Narrow" panose="020B0606020202030204" pitchFamily="34" charset="0"/>
            <a:ea typeface="+mn-ea"/>
            <a:cs typeface="Arial" panose="020B0604020202020204" pitchFamily="34" charset="0"/>
          </a:endParaRPr>
        </a:p>
      </dgm:t>
    </dgm:pt>
    <dgm:pt modelId="{896312CE-AA42-4118-8041-E4361404829E}" type="parTrans" cxnId="{AB8B8FD6-E27B-480D-A08F-1F1BF124E367}">
      <dgm:prSet/>
      <dgm:spPr/>
      <dgm:t>
        <a:bodyPr/>
        <a:lstStyle/>
        <a:p>
          <a:endParaRPr lang="ru-RU"/>
        </a:p>
      </dgm:t>
    </dgm:pt>
    <dgm:pt modelId="{90F09336-9D26-45F9-8EAF-9459411DB78C}" type="sibTrans" cxnId="{AB8B8FD6-E27B-480D-A08F-1F1BF124E367}">
      <dgm:prSet/>
      <dgm:spPr/>
      <dgm:t>
        <a:bodyPr/>
        <a:lstStyle/>
        <a:p>
          <a:endParaRPr lang="ru-RU"/>
        </a:p>
      </dgm:t>
    </dgm:pt>
    <dgm:pt modelId="{E03E3EC7-D85B-499C-9425-7E813BE2AEA1}">
      <dgm:prSet phldrT="[Текст]" custT="1"/>
      <dgm:spPr>
        <a:xfrm>
          <a:off x="1808089" y="400006"/>
          <a:ext cx="1331350" cy="1348364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ООО "Автодор-Инжиниринг"</a:t>
          </a:r>
        </a:p>
      </dgm:t>
    </dgm:pt>
    <dgm:pt modelId="{814A6BC7-5CAC-4527-AF62-A652AF686962}" type="parTrans" cxnId="{C2557E7E-2A23-4E96-88D5-984B66D37C1A}">
      <dgm:prSet/>
      <dgm:spPr/>
      <dgm:t>
        <a:bodyPr/>
        <a:lstStyle/>
        <a:p>
          <a:endParaRPr lang="ru-RU"/>
        </a:p>
      </dgm:t>
    </dgm:pt>
    <dgm:pt modelId="{BCD212AD-EDC5-433B-AE0E-97B7601A74BF}" type="sibTrans" cxnId="{C2557E7E-2A23-4E96-88D5-984B66D37C1A}">
      <dgm:prSet/>
      <dgm:spPr>
        <a:xfrm>
          <a:off x="-329869" y="-334864"/>
          <a:ext cx="3074948" cy="3293110"/>
        </a:xfrm>
        <a:solidFill>
          <a:srgbClr val="F7964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754FEA54-B6D5-4EB7-B331-A65AFCFC5552}">
      <dgm:prSet phldrT="[Текст]" custT="1"/>
      <dgm:spPr>
        <a:xfrm>
          <a:off x="835404" y="1949896"/>
          <a:ext cx="1247367" cy="125050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Государственная компания "Автодор"</a:t>
          </a:r>
        </a:p>
      </dgm:t>
    </dgm:pt>
    <dgm:pt modelId="{A38B2B4B-94E8-4AB6-817E-BDADD6B4CE16}" type="parTrans" cxnId="{02AD444C-1B6F-47BC-917C-E4CC2F262958}">
      <dgm:prSet/>
      <dgm:spPr/>
      <dgm:t>
        <a:bodyPr/>
        <a:lstStyle/>
        <a:p>
          <a:endParaRPr lang="ru-RU"/>
        </a:p>
      </dgm:t>
    </dgm:pt>
    <dgm:pt modelId="{DEB7BAE1-D057-4CC6-8A29-E0DCB803E759}" type="sibTrans" cxnId="{02AD444C-1B6F-47BC-917C-E4CC2F262958}">
      <dgm:prSet/>
      <dgm:spPr>
        <a:xfrm>
          <a:off x="205738" y="-266989"/>
          <a:ext cx="2997532" cy="3154975"/>
        </a:xfrm>
        <a:solidFill>
          <a:srgbClr val="F7964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1A200833-0F7E-4315-8F02-BB8AE9BFDA48}">
      <dgm:prSet phldrT="[Текст]" custT="1"/>
      <dgm:spPr>
        <a:xfrm>
          <a:off x="-150274" y="509362"/>
          <a:ext cx="1170005" cy="1167591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ООО "ВТМ </a:t>
          </a:r>
          <a:r>
            <a:rPr lang="ru-RU" sz="1200" dirty="0" err="1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дорпроект</a:t>
          </a:r>
          <a:r>
            <a:rPr lang="ru-RU" sz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СТОЛИЦА"</a:t>
          </a:r>
        </a:p>
      </dgm:t>
    </dgm:pt>
    <dgm:pt modelId="{CC6F2192-F9B5-4642-AF8E-C09E9C6AFCC3}" type="parTrans" cxnId="{D1CF6B42-0203-487E-95D9-66836FBCA344}">
      <dgm:prSet/>
      <dgm:spPr/>
      <dgm:t>
        <a:bodyPr/>
        <a:lstStyle/>
        <a:p>
          <a:endParaRPr lang="ru-RU"/>
        </a:p>
      </dgm:t>
    </dgm:pt>
    <dgm:pt modelId="{580B7C2E-F75C-4965-8E5A-201F295EFBC4}" type="sibTrans" cxnId="{D1CF6B42-0203-487E-95D9-66836FBCA344}">
      <dgm:prSet/>
      <dgm:spPr>
        <a:xfrm>
          <a:off x="-33422" y="243845"/>
          <a:ext cx="2989989" cy="3254468"/>
        </a:xfrm>
        <a:solidFill>
          <a:srgbClr val="F7964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98AB9101-8846-436E-91A2-FC2D577B03B7}" type="pres">
      <dgm:prSet presAssocID="{87CFA341-CB42-4218-8914-F5738F4D46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8F931E-9D90-4D6D-B370-E900ACEAD629}" type="pres">
      <dgm:prSet presAssocID="{862E878A-E157-4AA6-B405-85AA24553D53}" presName="centerShape" presStyleLbl="node0" presStyleIdx="0" presStyleCnt="1" custScaleX="137166" custScaleY="138049" custLinFactNeighborX="-216" custLinFactNeighborY="-8358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4A13AC8-879C-4423-BA80-CD333AE33B31}" type="pres">
      <dgm:prSet presAssocID="{E03E3EC7-D85B-499C-9425-7E813BE2AEA1}" presName="node" presStyleLbl="node1" presStyleIdx="0" presStyleCnt="3" custScaleX="159568" custScaleY="162126" custRadScaleRad="81144" custRadScaleInc="2835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EDB6F820-E7C8-4DF2-8A64-6DD1B1ACBDE8}" type="pres">
      <dgm:prSet presAssocID="{E03E3EC7-D85B-499C-9425-7E813BE2AEA1}" presName="dummy" presStyleCnt="0"/>
      <dgm:spPr/>
    </dgm:pt>
    <dgm:pt modelId="{8A2BD8C8-D6D1-4A7B-AC6F-91712C00FA57}" type="pres">
      <dgm:prSet presAssocID="{BCD212AD-EDC5-433B-AE0E-97B7601A74BF}" presName="sibTrans" presStyleLbl="sibTrans2D1" presStyleIdx="0" presStyleCnt="3" custAng="18392335" custScaleX="116578" custScaleY="124849" custLinFactNeighborX="-59845" custLinFactNeighborY="23090"/>
      <dgm:spPr>
        <a:prstGeom prst="blockArc">
          <a:avLst>
            <a:gd name="adj1" fmla="val 20962568"/>
            <a:gd name="adj2" fmla="val 4724564"/>
            <a:gd name="adj3" fmla="val 4640"/>
          </a:avLst>
        </a:prstGeom>
      </dgm:spPr>
      <dgm:t>
        <a:bodyPr/>
        <a:lstStyle/>
        <a:p>
          <a:endParaRPr lang="ru-RU"/>
        </a:p>
      </dgm:t>
    </dgm:pt>
    <dgm:pt modelId="{EA567D21-D54E-4FEA-96B2-19D954DED88E}" type="pres">
      <dgm:prSet presAssocID="{754FEA54-B6D5-4EB7-B331-A65AFCFC5552}" presName="node" presStyleLbl="node1" presStyleIdx="1" presStyleCnt="3" custScaleX="166917" custScaleY="165068" custRadScaleRad="88932" custRadScaleInc="-29549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330B6EE6-B59F-404A-91B5-525A9B7D947B}" type="pres">
      <dgm:prSet presAssocID="{754FEA54-B6D5-4EB7-B331-A65AFCFC5552}" presName="dummy" presStyleCnt="0"/>
      <dgm:spPr/>
    </dgm:pt>
    <dgm:pt modelId="{B809C85E-B9C8-4E84-8F2D-FF298733CD5D}" type="pres">
      <dgm:prSet presAssocID="{DEB7BAE1-D057-4CC6-8A29-E0DCB803E759}" presName="sibTrans" presStyleLbl="sibTrans2D1" presStyleIdx="1" presStyleCnt="3" custAng="2875092" custScaleX="111056" custScaleY="116328" custLinFactNeighborX="54312" custLinFactNeighborY="20439"/>
      <dgm:spPr>
        <a:prstGeom prst="blockArc">
          <a:avLst>
            <a:gd name="adj1" fmla="val 6058936"/>
            <a:gd name="adj2" fmla="val 11382769"/>
            <a:gd name="adj3" fmla="val 4640"/>
          </a:avLst>
        </a:prstGeom>
      </dgm:spPr>
      <dgm:t>
        <a:bodyPr/>
        <a:lstStyle/>
        <a:p>
          <a:endParaRPr lang="ru-RU"/>
        </a:p>
      </dgm:t>
    </dgm:pt>
    <dgm:pt modelId="{DB89EB12-CDFC-47FB-88C0-226A10580842}" type="pres">
      <dgm:prSet presAssocID="{1A200833-0F7E-4315-8F02-BB8AE9BFDA48}" presName="node" presStyleLbl="node1" presStyleIdx="2" presStyleCnt="3" custScaleX="159963" custScaleY="160849" custRadScaleRad="82634" custRadScaleInc="1055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054C392-9F53-47B8-A9CF-07AAE5145EB2}" type="pres">
      <dgm:prSet presAssocID="{1A200833-0F7E-4315-8F02-BB8AE9BFDA48}" presName="dummy" presStyleCnt="0"/>
      <dgm:spPr/>
    </dgm:pt>
    <dgm:pt modelId="{E5911446-E44C-473D-A073-9BBF067E099B}" type="pres">
      <dgm:prSet presAssocID="{580B7C2E-F75C-4965-8E5A-201F295EFBC4}" presName="sibTrans" presStyleLbl="sibTrans2D1" presStyleIdx="2" presStyleCnt="3" custAng="10800000" custScaleX="113357" custScaleY="123384" custLinFactNeighborX="-1455" custLinFactNeighborY="-72445"/>
      <dgm:spPr>
        <a:prstGeom prst="blockArc">
          <a:avLst>
            <a:gd name="adj1" fmla="val 13028821"/>
            <a:gd name="adj2" fmla="val 19307216"/>
            <a:gd name="adj3" fmla="val 4640"/>
          </a:avLst>
        </a:prstGeom>
      </dgm:spPr>
      <dgm:t>
        <a:bodyPr/>
        <a:lstStyle/>
        <a:p>
          <a:endParaRPr lang="ru-RU"/>
        </a:p>
      </dgm:t>
    </dgm:pt>
  </dgm:ptLst>
  <dgm:cxnLst>
    <dgm:cxn modelId="{3AFBCDA4-594A-46D6-BF44-093981366C82}" type="presOf" srcId="{754FEA54-B6D5-4EB7-B331-A65AFCFC5552}" destId="{EA567D21-D54E-4FEA-96B2-19D954DED88E}" srcOrd="0" destOrd="0" presId="urn:microsoft.com/office/officeart/2005/8/layout/radial6"/>
    <dgm:cxn modelId="{AB8B8FD6-E27B-480D-A08F-1F1BF124E367}" srcId="{87CFA341-CB42-4218-8914-F5738F4D468F}" destId="{862E878A-E157-4AA6-B405-85AA24553D53}" srcOrd="0" destOrd="0" parTransId="{896312CE-AA42-4118-8041-E4361404829E}" sibTransId="{90F09336-9D26-45F9-8EAF-9459411DB78C}"/>
    <dgm:cxn modelId="{41EB26BF-EB06-419E-9A9E-73A64FD1EAA2}" type="presOf" srcId="{862E878A-E157-4AA6-B405-85AA24553D53}" destId="{658F931E-9D90-4D6D-B370-E900ACEAD629}" srcOrd="0" destOrd="0" presId="urn:microsoft.com/office/officeart/2005/8/layout/radial6"/>
    <dgm:cxn modelId="{95C59428-5B38-4D37-BCAA-7D9B4B146023}" type="presOf" srcId="{580B7C2E-F75C-4965-8E5A-201F295EFBC4}" destId="{E5911446-E44C-473D-A073-9BBF067E099B}" srcOrd="0" destOrd="0" presId="urn:microsoft.com/office/officeart/2005/8/layout/radial6"/>
    <dgm:cxn modelId="{BC065EA1-3E99-43B2-80BE-9BEA254E87AC}" type="presOf" srcId="{1A200833-0F7E-4315-8F02-BB8AE9BFDA48}" destId="{DB89EB12-CDFC-47FB-88C0-226A10580842}" srcOrd="0" destOrd="0" presId="urn:microsoft.com/office/officeart/2005/8/layout/radial6"/>
    <dgm:cxn modelId="{C2557E7E-2A23-4E96-88D5-984B66D37C1A}" srcId="{862E878A-E157-4AA6-B405-85AA24553D53}" destId="{E03E3EC7-D85B-499C-9425-7E813BE2AEA1}" srcOrd="0" destOrd="0" parTransId="{814A6BC7-5CAC-4527-AF62-A652AF686962}" sibTransId="{BCD212AD-EDC5-433B-AE0E-97B7601A74BF}"/>
    <dgm:cxn modelId="{2F957B75-CD6C-4F98-AAA0-3D73330998DC}" type="presOf" srcId="{DEB7BAE1-D057-4CC6-8A29-E0DCB803E759}" destId="{B809C85E-B9C8-4E84-8F2D-FF298733CD5D}" srcOrd="0" destOrd="0" presId="urn:microsoft.com/office/officeart/2005/8/layout/radial6"/>
    <dgm:cxn modelId="{D1CF6B42-0203-487E-95D9-66836FBCA344}" srcId="{862E878A-E157-4AA6-B405-85AA24553D53}" destId="{1A200833-0F7E-4315-8F02-BB8AE9BFDA48}" srcOrd="2" destOrd="0" parTransId="{CC6F2192-F9B5-4642-AF8E-C09E9C6AFCC3}" sibTransId="{580B7C2E-F75C-4965-8E5A-201F295EFBC4}"/>
    <dgm:cxn modelId="{775CB0FE-8390-4BB5-8E26-FDD2CFD6DE8B}" type="presOf" srcId="{BCD212AD-EDC5-433B-AE0E-97B7601A74BF}" destId="{8A2BD8C8-D6D1-4A7B-AC6F-91712C00FA57}" srcOrd="0" destOrd="0" presId="urn:microsoft.com/office/officeart/2005/8/layout/radial6"/>
    <dgm:cxn modelId="{67CB1B94-6B11-4EF4-9247-1D08B112BEEA}" type="presOf" srcId="{E03E3EC7-D85B-499C-9425-7E813BE2AEA1}" destId="{D4A13AC8-879C-4423-BA80-CD333AE33B31}" srcOrd="0" destOrd="0" presId="urn:microsoft.com/office/officeart/2005/8/layout/radial6"/>
    <dgm:cxn modelId="{F58E793D-64B3-4B8E-9EE7-201F435CA331}" type="presOf" srcId="{87CFA341-CB42-4218-8914-F5738F4D468F}" destId="{98AB9101-8846-436E-91A2-FC2D577B03B7}" srcOrd="0" destOrd="0" presId="urn:microsoft.com/office/officeart/2005/8/layout/radial6"/>
    <dgm:cxn modelId="{02AD444C-1B6F-47BC-917C-E4CC2F262958}" srcId="{862E878A-E157-4AA6-B405-85AA24553D53}" destId="{754FEA54-B6D5-4EB7-B331-A65AFCFC5552}" srcOrd="1" destOrd="0" parTransId="{A38B2B4B-94E8-4AB6-817E-BDADD6B4CE16}" sibTransId="{DEB7BAE1-D057-4CC6-8A29-E0DCB803E759}"/>
    <dgm:cxn modelId="{6C8B4A5E-BCDE-445C-89EC-ECA6BC72A7AC}" type="presParOf" srcId="{98AB9101-8846-436E-91A2-FC2D577B03B7}" destId="{658F931E-9D90-4D6D-B370-E900ACEAD629}" srcOrd="0" destOrd="0" presId="urn:microsoft.com/office/officeart/2005/8/layout/radial6"/>
    <dgm:cxn modelId="{91DC39E2-485E-4D85-85C8-2E87DA2CF9A7}" type="presParOf" srcId="{98AB9101-8846-436E-91A2-FC2D577B03B7}" destId="{D4A13AC8-879C-4423-BA80-CD333AE33B31}" srcOrd="1" destOrd="0" presId="urn:microsoft.com/office/officeart/2005/8/layout/radial6"/>
    <dgm:cxn modelId="{FEE1E38B-5507-4C51-A671-F47EE8A80456}" type="presParOf" srcId="{98AB9101-8846-436E-91A2-FC2D577B03B7}" destId="{EDB6F820-E7C8-4DF2-8A64-6DD1B1ACBDE8}" srcOrd="2" destOrd="0" presId="urn:microsoft.com/office/officeart/2005/8/layout/radial6"/>
    <dgm:cxn modelId="{44871540-C904-4E3C-A096-F0BAAE63BD4A}" type="presParOf" srcId="{98AB9101-8846-436E-91A2-FC2D577B03B7}" destId="{8A2BD8C8-D6D1-4A7B-AC6F-91712C00FA57}" srcOrd="3" destOrd="0" presId="urn:microsoft.com/office/officeart/2005/8/layout/radial6"/>
    <dgm:cxn modelId="{47B2F1BD-A9D5-4DC7-9F69-171242B2DEF8}" type="presParOf" srcId="{98AB9101-8846-436E-91A2-FC2D577B03B7}" destId="{EA567D21-D54E-4FEA-96B2-19D954DED88E}" srcOrd="4" destOrd="0" presId="urn:microsoft.com/office/officeart/2005/8/layout/radial6"/>
    <dgm:cxn modelId="{2B5FCB43-EFA3-4FFB-9924-183B160E78D5}" type="presParOf" srcId="{98AB9101-8846-436E-91A2-FC2D577B03B7}" destId="{330B6EE6-B59F-404A-91B5-525A9B7D947B}" srcOrd="5" destOrd="0" presId="urn:microsoft.com/office/officeart/2005/8/layout/radial6"/>
    <dgm:cxn modelId="{7002EFA6-E13B-4F1C-AAE1-56DFB8937B3B}" type="presParOf" srcId="{98AB9101-8846-436E-91A2-FC2D577B03B7}" destId="{B809C85E-B9C8-4E84-8F2D-FF298733CD5D}" srcOrd="6" destOrd="0" presId="urn:microsoft.com/office/officeart/2005/8/layout/radial6"/>
    <dgm:cxn modelId="{2305A39C-AF7C-495A-BFE4-48578BA221C6}" type="presParOf" srcId="{98AB9101-8846-436E-91A2-FC2D577B03B7}" destId="{DB89EB12-CDFC-47FB-88C0-226A10580842}" srcOrd="7" destOrd="0" presId="urn:microsoft.com/office/officeart/2005/8/layout/radial6"/>
    <dgm:cxn modelId="{B7A188B1-C6F5-4D77-8604-43D43E9336DD}" type="presParOf" srcId="{98AB9101-8846-436E-91A2-FC2D577B03B7}" destId="{0054C392-9F53-47B8-A9CF-07AAE5145EB2}" srcOrd="8" destOrd="0" presId="urn:microsoft.com/office/officeart/2005/8/layout/radial6"/>
    <dgm:cxn modelId="{B314E918-A767-40D7-A900-A32333FCBD8C}" type="presParOf" srcId="{98AB9101-8846-436E-91A2-FC2D577B03B7}" destId="{E5911446-E44C-473D-A073-9BBF067E099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3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F3E6-17FE-4746-B0FC-F75E50C648B6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6901"/>
            <a:ext cx="294640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376901"/>
            <a:ext cx="294640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96808-A894-4B0A-999E-3C8D85D26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092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6400" cy="4937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4"/>
            <a:ext cx="2946400" cy="4937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AD4E1-55A3-47BE-A2DC-99E0AAED5CD4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4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7365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377365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A1394-8DAD-4306-A8DC-7DE4D7EF7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4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1394-8DAD-4306-A8DC-7DE4D7EF790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43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1A5D-0AD2-4531-B74F-92FC2C6000CB}" type="datetime1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7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EDA2-EBDA-4C30-B78E-A23FFD0DA62C}" type="datetime1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74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1A6C-0677-408D-B993-F13B5472A4D5}" type="datetime1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0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A8F-0BED-4522-B2D5-7BA47A88721C}" type="datetime1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32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56FD-DF76-4642-A4E2-2C59355AF5D3}" type="datetime1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5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8810-E4CA-4EB6-98AF-6E1CAC7BEDCA}" type="datetime1">
              <a:rPr lang="ru-RU" smtClean="0"/>
              <a:t>02.03.2016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7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B68E-E592-4C75-970F-45065DA57ABB}" type="datetime1">
              <a:rPr lang="ru-RU" smtClean="0"/>
              <a:t>02.03.2016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9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7E54-4402-4889-B985-EC09D4CACCD3}" type="datetime1">
              <a:rPr lang="ru-RU" smtClean="0"/>
              <a:t>02.03.2016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36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FF4BE-4DAC-4B5B-A48C-DF722CBA33C2}" type="datetime1">
              <a:rPr lang="ru-RU" smtClean="0"/>
              <a:t>02.03.2016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5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FEFE-9959-4A8B-8C24-AAF3E3F7F77F}" type="datetime1">
              <a:rPr lang="ru-RU" smtClean="0"/>
              <a:t>02.03.2016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9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8525A-6E0A-4D35-B568-7E8291528E0B}" type="datetime1">
              <a:rPr lang="ru-RU" smtClean="0"/>
              <a:t>02.03.2016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89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B560C-43F1-47AB-BA43-E775444CE7B1}" type="datetime1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81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://avtodor-en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ru/url?sa=i&amp;rct=j&amp;q=&amp;esrc=s&amp;source=images&amp;cd=&amp;cad=rja&amp;uact=8&amp;ved=0CAcQjRxqFQoTCNbMqpWT_scCFYJdHgodN_sE5g&amp;url=https://commons.wikimedia.org/wiki/File:Arch_bridge_icon.svg&amp;bvm=bv.102829193,d.dmo&amp;psig=AFQjCNF_h0SlXOPwxbIsRt1AkZ55LNf4tw&amp;ust=1442582075995883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8.gif"/><Relationship Id="rId4" Type="http://schemas.openxmlformats.org/officeDocument/2006/relationships/image" Target="../media/image4.png"/><Relationship Id="rId9" Type="http://schemas.openxmlformats.org/officeDocument/2006/relationships/hyperlink" Target="http://www.google.ru/url?sa=i&amp;rct=j&amp;q=&amp;esrc=s&amp;source=images&amp;cd=&amp;cad=rja&amp;uact=8&amp;ved=0CAcQjRxqFQoTCK6g4vL2isgCFYobHgodxygMYg&amp;url=http://www.picz.ge/scripts/view.py?uid=14aa0221d589&amp;psig=AFQjCNGmA9bTEUu8z-zZCO-miQwG0-NDEA&amp;ust=144302107648423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CAcQjRxqFQoTCPChzO-V08gCFYldHgodnSQOrg&amp;url=http://sdelanounas.ru/blogs/5270/&amp;v6u=https://s-v6exp1-ds.metric.gstatic.com/gen_204?ip=77.232.34.1&amp;ts=1445416969186710&amp;auth=pqh5s7bvq5rz75od7mzbjqiwvxoa7pfu&amp;rndm=0.6481125766083116&amp;v6s=2&amp;v6t=16274&amp;bvm=bv.105454873,d.dmo&amp;psig=AFQjCNHB_UCBz0xNLDJkBjinXIeMe3sGKg&amp;ust=1445503369142316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Внедрение</a:t>
            </a:r>
            <a:r>
              <a:rPr lang="ru-RU" sz="5400" dirty="0" smtClean="0"/>
              <a:t>   </a:t>
            </a:r>
            <a:r>
              <a:rPr lang="ru-RU" sz="4000" b="1" dirty="0" smtClean="0">
                <a:latin typeface="+mn-lt"/>
                <a:ea typeface="+mn-ea"/>
                <a:cs typeface="+mn-cs"/>
              </a:rPr>
              <a:t>инноваций</a:t>
            </a:r>
            <a:endParaRPr lang="ru-RU" sz="40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5879" y="4576695"/>
            <a:ext cx="4742645" cy="780309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>
                <a:solidFill>
                  <a:schemeClr val="tx1"/>
                </a:solidFill>
              </a:rPr>
              <a:t>Заместитель генерального директора ООО «</a:t>
            </a:r>
            <a:r>
              <a:rPr lang="ru-RU" sz="3800" b="1" dirty="0" err="1">
                <a:solidFill>
                  <a:schemeClr val="tx1"/>
                </a:solidFill>
              </a:rPr>
              <a:t>Автодор</a:t>
            </a:r>
            <a:r>
              <a:rPr lang="ru-RU" sz="3800" b="1" dirty="0">
                <a:solidFill>
                  <a:schemeClr val="tx1"/>
                </a:solidFill>
              </a:rPr>
              <a:t>-Инжиниринг» </a:t>
            </a:r>
            <a:r>
              <a:rPr lang="ru-RU" sz="3800" b="1" dirty="0" smtClean="0">
                <a:solidFill>
                  <a:schemeClr val="tx1"/>
                </a:solidFill>
              </a:rPr>
              <a:t>Попов </a:t>
            </a:r>
            <a:r>
              <a:rPr lang="ru-RU" sz="3800" b="1" dirty="0">
                <a:solidFill>
                  <a:schemeClr val="tx1"/>
                </a:solidFill>
              </a:rPr>
              <a:t>В.А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961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531" y="63798"/>
            <a:ext cx="5624613" cy="74823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Цели и задачи Базы данных</a:t>
            </a:r>
            <a:endParaRPr lang="ru-RU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Oval 2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74808" y="681487"/>
            <a:ext cx="8600535" cy="5098211"/>
          </a:xfrm>
          <a:prstGeom prst="roundRect">
            <a:avLst>
              <a:gd name="adj" fmla="val 9440"/>
            </a:avLst>
          </a:prstGeom>
          <a:noFill/>
          <a:ln w="19050">
            <a:noFill/>
            <a:round/>
            <a:headEnd/>
            <a:tailEnd/>
          </a:ln>
        </p:spPr>
        <p:txBody>
          <a:bodyPr lIns="35996" tIns="35996" rIns="35996" bIns="35996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5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buFont typeface="Arial" panose="020B0604020202020204" pitchFamily="34" charset="0"/>
              <a:buChar char="•"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рганизация </a:t>
            </a:r>
            <a:r>
              <a:rPr lang="ru-RU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внедрения инновационных решений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 технологий на всех этапах жизненного цикла автомобильной дороги, постоянного </a:t>
            </a:r>
            <a:r>
              <a:rPr lang="ru-RU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мониторинга их эффективности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, решения задач ценообразования на такую продукцию посредством доступного информационного ресурса;</a:t>
            </a:r>
          </a:p>
          <a:p>
            <a:pPr indent="457200" algn="just">
              <a:buFont typeface="Arial" panose="020B0604020202020204" pitchFamily="34" charset="0"/>
              <a:buChar char="•"/>
            </a:pP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упрощение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сбора </a:t>
            </a:r>
            <a:r>
              <a:rPr lang="ru-RU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 обмена данными 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об инновационных технических и технологических </a:t>
            </a:r>
            <a:r>
              <a:rPr lang="ru-RU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решениях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, применяемых на объектах Государственной компании «</a:t>
            </a:r>
            <a:r>
              <a:rPr lang="ru-RU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Автодор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buFont typeface="Arial" panose="020B0604020202020204" pitchFamily="34" charset="0"/>
              <a:buChar char="•"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­обеспечение специалистов Государственной компании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Автодор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» актуальной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информацией по вопросам инновационной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indent="457200" algn="just">
              <a:buFont typeface="Arial" panose="020B0604020202020204" pitchFamily="34" charset="0"/>
              <a:buChar char="•"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систематизация учета инновационных технических и технологических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решений;</a:t>
            </a: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buFont typeface="Arial" panose="020B0604020202020204" pitchFamily="34" charset="0"/>
              <a:buChar char="•"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гибкого аналитического инструмента, обеспечивающего выборку и просмотр сводной информации о технических и технологических решениях в графическом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представлении;</a:t>
            </a: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buFont typeface="Arial" panose="020B0604020202020204" pitchFamily="34" charset="0"/>
              <a:buChar char="•"/>
            </a:pP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оптимизация процесса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поиска информации и подготовки отчетных аналитических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форм.</a:t>
            </a:r>
            <a:endParaRPr lang="ru-RU" b="1" dirty="0">
              <a:ea typeface="ＭＳ Ｐゴシック" charset="-128"/>
            </a:endParaRPr>
          </a:p>
        </p:txBody>
      </p:sp>
      <p:sp>
        <p:nvSpPr>
          <p:cNvPr id="9" name="Oval 2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52376" y="4818858"/>
            <a:ext cx="7845400" cy="1131216"/>
          </a:xfrm>
          <a:prstGeom prst="roundRect">
            <a:avLst>
              <a:gd name="adj" fmla="val 9440"/>
            </a:avLst>
          </a:prstGeom>
          <a:noFill/>
          <a:ln w="19050">
            <a:noFill/>
            <a:round/>
            <a:headEnd/>
            <a:tailEnd/>
          </a:ln>
        </p:spPr>
        <p:txBody>
          <a:bodyPr lIns="35996" tIns="35996" rIns="35996" bIns="35996" anchor="ctr"/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487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70445" y="182488"/>
            <a:ext cx="4891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Базы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575" y="1302580"/>
            <a:ext cx="85315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Наименование </a:t>
            </a:r>
            <a:r>
              <a:rPr lang="ru-RU" sz="1600" dirty="0"/>
              <a:t>и разработчик инновационной технологии, материалов, машин и оборудования, технических и технологических решений, № </a:t>
            </a:r>
            <a:r>
              <a:rPr lang="ru-RU" sz="1600" dirty="0" smtClean="0"/>
              <a:t>патента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Элемент автомобильной дороги, где применена </a:t>
            </a:r>
            <a:r>
              <a:rPr lang="ru-RU" sz="1600" dirty="0" smtClean="0"/>
              <a:t>инновационная технология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Физико-механические показатели инновационной </a:t>
            </a:r>
            <a:r>
              <a:rPr lang="ru-RU" sz="1600" dirty="0" smtClean="0"/>
              <a:t>технологии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Нормативно-методическое обеспечение инновационной </a:t>
            </a:r>
            <a:r>
              <a:rPr lang="ru-RU" sz="1600" dirty="0" smtClean="0"/>
              <a:t>технологии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Эффект от применения инновационной технологии, включая экономическую </a:t>
            </a:r>
            <a:r>
              <a:rPr lang="ru-RU" sz="1600" dirty="0" smtClean="0"/>
              <a:t>эффективность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Стоимость решения с применением инновационной </a:t>
            </a:r>
            <a:r>
              <a:rPr lang="ru-RU" sz="1600" dirty="0" smtClean="0"/>
              <a:t>технологии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Долговечность, достигаемая при применении инновационной </a:t>
            </a:r>
            <a:r>
              <a:rPr lang="ru-RU" sz="1600" dirty="0" smtClean="0"/>
              <a:t>технологии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Технологические возможности подрядных </a:t>
            </a:r>
            <a:r>
              <a:rPr lang="ru-RU" sz="1600" dirty="0" smtClean="0"/>
              <a:t>организаций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Описание технического и технологического решения и  </a:t>
            </a:r>
            <a:r>
              <a:rPr lang="ru-RU" sz="1600" dirty="0" smtClean="0"/>
              <a:t>общие </a:t>
            </a:r>
            <a:r>
              <a:rPr lang="ru-RU" sz="1600" dirty="0"/>
              <a:t>характеристики инновационной </a:t>
            </a:r>
            <a:r>
              <a:rPr lang="ru-RU" sz="1600" dirty="0" smtClean="0"/>
              <a:t>технологии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Опыт применения, возможности использования инновационной </a:t>
            </a:r>
            <a:r>
              <a:rPr lang="ru-RU" sz="1600" dirty="0" smtClean="0"/>
              <a:t>технологии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Дополнительная информация (при необходимости</a:t>
            </a:r>
            <a:r>
              <a:rPr lang="ru-RU" sz="16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Фотографические </a:t>
            </a:r>
            <a:r>
              <a:rPr lang="ru-RU" sz="1600" dirty="0" smtClean="0"/>
              <a:t>материалы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Результаты использования инновационной технологии </a:t>
            </a:r>
            <a:r>
              <a:rPr lang="ru-RU" sz="1600" dirty="0" smtClean="0"/>
              <a:t>(</a:t>
            </a:r>
            <a:r>
              <a:rPr lang="ru-RU" sz="1600" dirty="0"/>
              <a:t>наименование  дороги, участок </a:t>
            </a:r>
            <a:r>
              <a:rPr lang="ru-RU" sz="1600" dirty="0" smtClean="0"/>
              <a:t>использования, </a:t>
            </a:r>
            <a:r>
              <a:rPr lang="ru-RU" sz="1600" dirty="0"/>
              <a:t>дата использования </a:t>
            </a:r>
            <a:r>
              <a:rPr lang="ru-RU" sz="1600" dirty="0" smtClean="0"/>
              <a:t>, </a:t>
            </a:r>
            <a:r>
              <a:rPr lang="ru-RU" sz="1600" dirty="0"/>
              <a:t>о</a:t>
            </a:r>
            <a:r>
              <a:rPr lang="ru-RU" sz="1600" dirty="0" smtClean="0"/>
              <a:t>бъем)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Мониторинг использования инновационной технологии </a:t>
            </a:r>
            <a:r>
              <a:rPr lang="ru-RU" sz="1600" dirty="0" smtClean="0"/>
              <a:t>(дата </a:t>
            </a:r>
            <a:r>
              <a:rPr lang="ru-RU" sz="1600" dirty="0"/>
              <a:t>мониторинга, </a:t>
            </a:r>
            <a:r>
              <a:rPr lang="ru-RU" sz="1600" dirty="0" smtClean="0"/>
              <a:t>организация </a:t>
            </a:r>
            <a:r>
              <a:rPr lang="ru-RU" sz="1600" dirty="0"/>
              <a:t>осуществления мониторинга, </a:t>
            </a:r>
            <a:r>
              <a:rPr lang="ru-RU" sz="1600" dirty="0" smtClean="0"/>
              <a:t>место </a:t>
            </a:r>
            <a:r>
              <a:rPr lang="ru-RU" sz="1600" dirty="0"/>
              <a:t>проведения мониторинга, </a:t>
            </a:r>
            <a:r>
              <a:rPr lang="ru-RU" sz="1600" dirty="0" smtClean="0"/>
              <a:t>описание </a:t>
            </a:r>
            <a:r>
              <a:rPr lang="ru-RU" sz="1600" dirty="0"/>
              <a:t>контрольных </a:t>
            </a:r>
            <a:r>
              <a:rPr lang="ru-RU" sz="1600" dirty="0" smtClean="0"/>
              <a:t>мероприятий) 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8965" y="888523"/>
            <a:ext cx="830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каждой технологии в Базу данных внесена следующая информация: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0540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70445" y="182488"/>
            <a:ext cx="5273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Макет-прототип Инф Системы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057" y="888523"/>
            <a:ext cx="87299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sz="2000" b="1" dirty="0" smtClean="0"/>
              <a:t>							</a:t>
            </a:r>
            <a:endParaRPr lang="ru-RU" sz="2000" b="1" dirty="0"/>
          </a:p>
        </p:txBody>
      </p:sp>
      <p:pic>
        <p:nvPicPr>
          <p:cNvPr id="1028" name="Picture 4" descr="C:\Users\Skorobogatova_us\Desktop\систем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7" y="1901117"/>
            <a:ext cx="5449712" cy="243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057" y="888523"/>
            <a:ext cx="8341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Разработан </a:t>
            </a:r>
            <a:r>
              <a:rPr lang="ru-RU" b="1" dirty="0"/>
              <a:t>макет-прототип информационной системы </a:t>
            </a:r>
            <a:r>
              <a:rPr lang="ru-RU" b="1" dirty="0" smtClean="0"/>
              <a:t>по </a:t>
            </a:r>
            <a:r>
              <a:rPr lang="ru-RU" b="1" dirty="0"/>
              <a:t>формированию Базы данных технических и 	технологических решений, </a:t>
            </a:r>
            <a:r>
              <a:rPr lang="ru-RU" dirty="0"/>
              <a:t>применяемых на объектах Государственной компании «</a:t>
            </a:r>
            <a:r>
              <a:rPr lang="ru-RU" dirty="0" err="1"/>
              <a:t>Автодор</a:t>
            </a:r>
            <a:r>
              <a:rPr lang="ru-RU" dirty="0"/>
              <a:t>» </a:t>
            </a:r>
            <a:r>
              <a:rPr lang="ru-RU" dirty="0" smtClean="0"/>
              <a:t>и </a:t>
            </a:r>
            <a:r>
              <a:rPr lang="ru-RU" b="1" dirty="0" smtClean="0"/>
              <a:t>техническое </a:t>
            </a:r>
            <a:r>
              <a:rPr lang="ru-RU" b="1" dirty="0"/>
              <a:t>задание на </a:t>
            </a:r>
            <a:r>
              <a:rPr lang="ru-RU" b="1" dirty="0" smtClean="0"/>
              <a:t>ее создание</a:t>
            </a:r>
            <a:endParaRPr lang="ru-RU" dirty="0"/>
          </a:p>
          <a:p>
            <a:endParaRPr lang="ru-RU" dirty="0"/>
          </a:p>
        </p:txBody>
      </p:sp>
      <p:pic>
        <p:nvPicPr>
          <p:cNvPr id="2051" name="Picture 3" descr="C:\Users\Skorobogatova_us\Desktop\систем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77" y="3589165"/>
            <a:ext cx="5188738" cy="23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7676" y="5932797"/>
            <a:ext cx="481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Скриншоты информационной системы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7014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korobogatova_us\Desktop\стандар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" y="1319823"/>
            <a:ext cx="5142845" cy="3404305"/>
          </a:xfrm>
          <a:prstGeom prst="rect">
            <a:avLst/>
          </a:prstGeom>
          <a:noFill/>
          <a:ln w="28575" cmpd="sng">
            <a:solidFill>
              <a:schemeClr val="tx1">
                <a:lumMod val="50000"/>
                <a:lumOff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289494" y="888523"/>
            <a:ext cx="35885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Разработан </a:t>
            </a:r>
            <a:r>
              <a:rPr lang="ru-RU" sz="2000" b="1" dirty="0" smtClean="0"/>
              <a:t>проект стандарта </a:t>
            </a:r>
            <a:r>
              <a:rPr lang="ru-RU" sz="2000" b="1" dirty="0"/>
              <a:t>организации (СТО АВТОДОР)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 ведению и использованию Базы данных технических и технологических решений, применяемых на объектах Государственной компании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</a:t>
            </a:r>
          </a:p>
          <a:p>
            <a:pPr algn="ctr"/>
            <a:r>
              <a:rPr lang="ru-RU" sz="2000" b="1" dirty="0"/>
              <a:t>Инструкция пользователя Базы данных</a:t>
            </a:r>
            <a:r>
              <a:rPr lang="ru-RU" sz="2000" dirty="0"/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технических и технологических решений, применяемых на объектах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Государственной компании «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Автодор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271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124"/>
            <a:ext cx="5441324" cy="9495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Внедрение</a:t>
            </a:r>
            <a:r>
              <a:rPr lang="ru-RU" b="1" dirty="0" smtClean="0"/>
              <a:t> новых материалов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093" y="1263092"/>
            <a:ext cx="8628845" cy="48630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Порядок использования инновационных разработок на объектах Государственной компании «</a:t>
            </a:r>
            <a:r>
              <a:rPr lang="ru-RU" sz="2000" dirty="0" err="1"/>
              <a:t>Автодор</a:t>
            </a:r>
            <a:r>
              <a:rPr lang="ru-RU" sz="2000" dirty="0"/>
              <a:t>» определен </a:t>
            </a:r>
            <a:r>
              <a:rPr lang="ru-RU" sz="2000" b="1" dirty="0"/>
              <a:t>Положением о внедрении новых материалов </a:t>
            </a:r>
            <a:r>
              <a:rPr lang="ru-RU" sz="2000" dirty="0"/>
              <a:t>на объектах Государственной компании «</a:t>
            </a:r>
            <a:r>
              <a:rPr lang="ru-RU" sz="2000" dirty="0" err="1"/>
              <a:t>Автодор</a:t>
            </a:r>
            <a:r>
              <a:rPr lang="ru-RU" sz="2000" dirty="0" smtClean="0"/>
              <a:t>», </a:t>
            </a:r>
            <a:r>
              <a:rPr lang="ru-RU" sz="2000" dirty="0"/>
              <a:t>утвержденным приказом от 30.12.2013 № 324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Положение </a:t>
            </a:r>
            <a:r>
              <a:rPr lang="ru-RU" sz="2000" dirty="0"/>
              <a:t>определяет следующие вопросы инновационной деятельности: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рассмотрение </a:t>
            </a:r>
            <a:r>
              <a:rPr lang="ru-RU" sz="2000" dirty="0"/>
              <a:t>технических предложений производителей новых материалов;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опытно-экспериментальное </a:t>
            </a:r>
            <a:r>
              <a:rPr lang="ru-RU" sz="2000" dirty="0"/>
              <a:t>внедрение;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формирование </a:t>
            </a:r>
            <a:r>
              <a:rPr lang="ru-RU" sz="2000" dirty="0"/>
              <a:t>плана внедрения новых материалов;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использование </a:t>
            </a:r>
            <a:r>
              <a:rPr lang="ru-RU" sz="2000" dirty="0"/>
              <a:t>новых материалов при разработке проектной </a:t>
            </a:r>
            <a:r>
              <a:rPr lang="ru-RU" sz="2000" dirty="0" smtClean="0"/>
              <a:t>документации</a:t>
            </a:r>
            <a:r>
              <a:rPr lang="ru-RU" sz="2000" dirty="0"/>
              <a:t>;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апробация </a:t>
            </a:r>
            <a:r>
              <a:rPr lang="ru-RU" sz="2000" dirty="0"/>
              <a:t>новых материалов в условиях дорожного испытательного полигона и опытных участков;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реализация </a:t>
            </a:r>
            <a:r>
              <a:rPr lang="ru-RU" sz="2000" dirty="0"/>
              <a:t>плана внедрения новых материалов;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контроль  </a:t>
            </a:r>
            <a:r>
              <a:rPr lang="ru-RU" sz="2000" dirty="0"/>
              <a:t>выполнения работ по внедрению новых материалов.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0092"/>
            <a:ext cx="544132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Внедрение</a:t>
            </a:r>
            <a:r>
              <a:rPr lang="ru-RU" b="1" dirty="0" smtClean="0"/>
              <a:t> новых материалов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Производитель новых материалов </a:t>
            </a:r>
            <a:r>
              <a:rPr lang="ru-RU" dirty="0" smtClean="0"/>
              <a:t> и технологий </a:t>
            </a:r>
            <a:r>
              <a:rPr lang="ru-RU" b="1" dirty="0" smtClean="0"/>
              <a:t>представляет </a:t>
            </a:r>
            <a:r>
              <a:rPr lang="ru-RU" b="1" dirty="0"/>
              <a:t>в </a:t>
            </a:r>
            <a:r>
              <a:rPr lang="ru-RU" b="1" dirty="0" smtClean="0"/>
              <a:t>ГК </a:t>
            </a:r>
            <a:r>
              <a:rPr lang="ru-RU" b="1" dirty="0"/>
              <a:t>«</a:t>
            </a:r>
            <a:r>
              <a:rPr lang="ru-RU" b="1" dirty="0" err="1"/>
              <a:t>Автодор</a:t>
            </a:r>
            <a:r>
              <a:rPr lang="ru-RU" b="1" dirty="0" smtClean="0"/>
              <a:t>»: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техническое </a:t>
            </a:r>
            <a:r>
              <a:rPr lang="ru-RU" dirty="0"/>
              <a:t>описание предлагаемого материала с детальным обоснованием его физико-механических и эксплуатационных характеристик;</a:t>
            </a:r>
          </a:p>
          <a:p>
            <a:r>
              <a:rPr lang="ru-RU" dirty="0" smtClean="0"/>
              <a:t>анализ </a:t>
            </a:r>
            <a:r>
              <a:rPr lang="ru-RU" dirty="0"/>
              <a:t>преимуществ (стоимостных, технических и эксплуатационных характеристик) нового материала по сравнению с традиционно применяемыми техническими решениями;</a:t>
            </a:r>
          </a:p>
          <a:p>
            <a:r>
              <a:rPr lang="ru-RU" dirty="0" smtClean="0"/>
              <a:t>патенты</a:t>
            </a:r>
            <a:r>
              <a:rPr lang="ru-RU" dirty="0"/>
              <a:t>, свидетельства, иные документы, подтверждающие приоритет производителя (при наличии);</a:t>
            </a:r>
          </a:p>
          <a:p>
            <a:r>
              <a:rPr lang="ru-RU" dirty="0" smtClean="0"/>
              <a:t>результаты </a:t>
            </a:r>
            <a:r>
              <a:rPr lang="ru-RU" dirty="0"/>
              <a:t>лабораторных исследований;</a:t>
            </a:r>
          </a:p>
          <a:p>
            <a:r>
              <a:rPr lang="ru-RU" dirty="0" smtClean="0"/>
              <a:t>результаты </a:t>
            </a:r>
            <a:r>
              <a:rPr lang="ru-RU" dirty="0"/>
              <a:t>натурных наблюдений за опытными участками (при наличии);</a:t>
            </a:r>
          </a:p>
          <a:p>
            <a:r>
              <a:rPr lang="ru-RU" dirty="0" smtClean="0"/>
              <a:t>заключения </a:t>
            </a:r>
            <a:r>
              <a:rPr lang="ru-RU" dirty="0"/>
              <a:t>научных, проектных и других организаций по заявляемым характеристикам новых материалов;</a:t>
            </a:r>
          </a:p>
          <a:p>
            <a:r>
              <a:rPr lang="ru-RU" dirty="0" smtClean="0"/>
              <a:t>предложения </a:t>
            </a:r>
            <a:r>
              <a:rPr lang="ru-RU" dirty="0"/>
              <a:t>по технологии применения материала при опытно-экспериментальном внедрении;</a:t>
            </a:r>
          </a:p>
          <a:p>
            <a:r>
              <a:rPr lang="ru-RU" dirty="0" smtClean="0"/>
              <a:t>документы</a:t>
            </a:r>
            <a:r>
              <a:rPr lang="ru-RU" dirty="0"/>
              <a:t>, подтверждающие безопасность предлагаемого материала для жизни и здоровья людей, </a:t>
            </a:r>
            <a:r>
              <a:rPr lang="ru-RU" dirty="0" smtClean="0"/>
              <a:t>окружающей среды.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618601"/>
              </p:ext>
            </p:extLst>
          </p:nvPr>
        </p:nvGraphicFramePr>
        <p:xfrm>
          <a:off x="782953" y="1907376"/>
          <a:ext cx="7736933" cy="41148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47731"/>
                <a:gridCol w="2430320"/>
                <a:gridCol w="4658882"/>
              </a:tblGrid>
              <a:tr h="42353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№ п/п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Название организации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Предмет договора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</a:tr>
              <a:tr h="151780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53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+mn-lt"/>
                        </a:rPr>
                        <a:t>1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ООО "</a:t>
                      </a:r>
                      <a:r>
                        <a:rPr lang="ru-RU" sz="1800" dirty="0" err="1" smtClean="0">
                          <a:latin typeface="+mn-lt"/>
                        </a:rPr>
                        <a:t>Джей</a:t>
                      </a:r>
                      <a:r>
                        <a:rPr lang="ru-RU" sz="1800" dirty="0" smtClean="0">
                          <a:latin typeface="+mn-lt"/>
                        </a:rPr>
                        <a:t> Комм"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Оказание комплекса услуг по организации и проведению мероприятий (конференции, форумы)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</a:tr>
              <a:tr h="42353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ООО "Новые технологии строительства" 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Проведение работ по исследованию и разработке стандартов организации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</a:tr>
              <a:tr h="42353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+mn-lt"/>
                        </a:rPr>
                        <a:t>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ООО "</a:t>
                      </a:r>
                      <a:r>
                        <a:rPr lang="ru-RU" sz="1800" dirty="0" err="1" smtClean="0">
                          <a:latin typeface="+mn-lt"/>
                        </a:rPr>
                        <a:t>ЦМИиС</a:t>
                      </a:r>
                      <a:r>
                        <a:rPr lang="ru-RU" sz="1800" dirty="0" smtClean="0">
                          <a:latin typeface="+mn-lt"/>
                        </a:rPr>
                        <a:t>" 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Проведение мониторинга и оценки эффективности применения модификатора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</a:tr>
              <a:tr h="42353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+mn-lt"/>
                        </a:rPr>
                        <a:t>4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ООО "Инновационный технический центр"</a:t>
                      </a: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Испытания строительных материалов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8766" y="832680"/>
            <a:ext cx="8148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Сотрудничество с субъектами малого предпринимательства в 2015 году</a:t>
            </a:r>
            <a:endParaRPr lang="ru-RU" sz="24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9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08107"/>
              </p:ext>
            </p:extLst>
          </p:nvPr>
        </p:nvGraphicFramePr>
        <p:xfrm>
          <a:off x="251806" y="1627221"/>
          <a:ext cx="8500308" cy="451619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24725"/>
                <a:gridCol w="6575583"/>
              </a:tblGrid>
              <a:tr h="6799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Название</a:t>
                      </a:r>
                      <a:r>
                        <a:rPr lang="ru-RU" sz="1800" baseline="0" dirty="0" smtClean="0"/>
                        <a:t> организации</a:t>
                      </a:r>
                      <a:endParaRPr lang="ru-RU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Предмет договора</a:t>
                      </a:r>
                      <a:endParaRPr lang="ru-RU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8423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ЗАО «НИЦ «Мосты»</a:t>
                      </a:r>
                      <a:endParaRPr lang="ru-RU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КОМПОЗИТНАЯ АРМАТУРА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kern="1200" dirty="0" smtClean="0"/>
                        <a:t>Формирование категорий железобетонных конструкций, из числа применяемых на объектах Государственной компании «Автодор»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358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ООО «ИССО-Н»</a:t>
                      </a:r>
                      <a:endParaRPr lang="ru-RU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БАЗА ДАННЫХ МОСТОВ АИС</a:t>
                      </a:r>
                      <a:r>
                        <a:rPr lang="ru-RU" sz="1600" baseline="0" dirty="0" smtClean="0"/>
                        <a:t> ИССО-Н</a:t>
                      </a:r>
                      <a:endParaRPr lang="ru-RU" sz="1600" dirty="0" smtClean="0"/>
                    </a:p>
                    <a:p>
                      <a:pPr marL="0" algn="l" defTabSz="914400" rtl="0" eaLnBrk="1" latinLnBrk="0" hangingPunct="1"/>
                      <a:r>
                        <a:rPr lang="ru-RU" sz="1600" kern="1200" dirty="0" smtClean="0"/>
                        <a:t>Выполнение работ по разработке базы данных мостовых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9336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ООО «ЦДСК»</a:t>
                      </a:r>
                      <a:endParaRPr lang="ru-RU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ЦММ</a:t>
                      </a:r>
                      <a:r>
                        <a:rPr lang="ru-RU" sz="1600" baseline="0" dirty="0" smtClean="0"/>
                        <a:t> ДОРОГА</a:t>
                      </a:r>
                      <a:endParaRPr lang="ru-RU" sz="1600" dirty="0" smtClean="0"/>
                    </a:p>
                    <a:p>
                      <a:r>
                        <a:rPr lang="ru-RU" sz="1600" kern="1200" dirty="0" smtClean="0"/>
                        <a:t>Выполнение работ по разработке основных требований к цифровым моделям местности объектов дорожной инфраструктуры в части искусственных сооружений, программного обеспечения и техническим средствам работы с ними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423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ООО «Сервис-МОСТ»</a:t>
                      </a:r>
                      <a:endParaRPr lang="ru-RU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КОМПОЗИТНАЯ АРМАТУРА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kern="1200" dirty="0" smtClean="0"/>
                        <a:t>Проведение оценочных сопоставительных расчетов прочности изгибаемых элементов из бетона, армированных стальной и полимерной композитной арматурой на примере плитной конструкции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806" y="771747"/>
            <a:ext cx="850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Сотрудничество с субъектами малого </a:t>
            </a:r>
          </a:p>
          <a:p>
            <a:pPr algn="ctr"/>
            <a:r>
              <a:rPr lang="ru-RU" sz="2400" b="1" dirty="0" smtClean="0"/>
              <a:t>предпринимательства в 2015 году</a:t>
            </a:r>
            <a:endParaRPr lang="ru-RU" sz="24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18941" y="229350"/>
            <a:ext cx="5628067" cy="32403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prstClr val="black"/>
                </a:solidFill>
                <a:cs typeface="Arial" panose="020B0604020202020204" pitchFamily="34" charset="0"/>
              </a:rPr>
              <a:t>Контроль </a:t>
            </a:r>
            <a:r>
              <a:rPr lang="ru-RU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качества </a:t>
            </a:r>
            <a:r>
              <a:rPr lang="ru-RU" sz="2800" b="1" dirty="0">
                <a:solidFill>
                  <a:prstClr val="black"/>
                </a:solidFill>
                <a:cs typeface="Arial" panose="020B0604020202020204" pitchFamily="34" charset="0"/>
              </a:rPr>
              <a:t>ПСД </a:t>
            </a:r>
            <a:r>
              <a:rPr 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- </a:t>
            </a:r>
            <a:r>
              <a:rPr lang="ru-RU" sz="2800" b="1" dirty="0">
                <a:solidFill>
                  <a:prstClr val="black"/>
                </a:solidFill>
                <a:cs typeface="Arial" panose="020B0604020202020204" pitchFamily="34" charset="0"/>
              </a:rPr>
              <a:t>«О</a:t>
            </a:r>
            <a:r>
              <a:rPr 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n</a:t>
            </a:r>
            <a:r>
              <a:rPr lang="ru-RU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line</a:t>
            </a:r>
            <a:r>
              <a:rPr lang="ru-RU" sz="2800" b="1" dirty="0">
                <a:solidFill>
                  <a:prstClr val="black"/>
                </a:solidFill>
                <a:cs typeface="Arial" panose="020B0604020202020204" pitchFamily="34" charset="0"/>
              </a:rPr>
              <a:t>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3639" y="837127"/>
            <a:ext cx="47564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sz="2000" dirty="0">
                <a:solidFill>
                  <a:prstClr val="black"/>
                </a:solidFill>
              </a:rPr>
              <a:t>Впервые Государственной компанией «</a:t>
            </a:r>
            <a:r>
              <a:rPr lang="ru-RU" sz="2000" dirty="0" err="1">
                <a:solidFill>
                  <a:prstClr val="black"/>
                </a:solidFill>
              </a:rPr>
              <a:t>Автодор</a:t>
            </a:r>
            <a:r>
              <a:rPr lang="ru-RU" sz="2000" dirty="0">
                <a:solidFill>
                  <a:prstClr val="black"/>
                </a:solidFill>
              </a:rPr>
              <a:t>» применена система </a:t>
            </a:r>
            <a:r>
              <a:rPr lang="ru-RU" sz="2000" b="1" dirty="0">
                <a:solidFill>
                  <a:prstClr val="black"/>
                </a:solidFill>
              </a:rPr>
              <a:t>«</a:t>
            </a:r>
            <a:r>
              <a:rPr lang="en-US" sz="2000" b="1" dirty="0">
                <a:solidFill>
                  <a:prstClr val="black"/>
                </a:solidFill>
              </a:rPr>
              <a:t>on-line</a:t>
            </a:r>
            <a:r>
              <a:rPr lang="ru-RU" sz="2000" b="1" dirty="0">
                <a:solidFill>
                  <a:prstClr val="black"/>
                </a:solidFill>
              </a:rPr>
              <a:t> контроля качества»</a:t>
            </a:r>
            <a:r>
              <a:rPr lang="ru-RU" sz="2000" dirty="0">
                <a:solidFill>
                  <a:prstClr val="black"/>
                </a:solidFill>
              </a:rPr>
              <a:t> - контроль в ходе, а не по итогам проведения проектно-изыскательских работ. Обычно контроль ПИР проводился по завершению этапов календарного плана.</a:t>
            </a:r>
          </a:p>
          <a:p>
            <a:pPr indent="342900" algn="just"/>
            <a:r>
              <a:rPr lang="ru-RU" sz="2000" dirty="0">
                <a:solidFill>
                  <a:prstClr val="black"/>
                </a:solidFill>
              </a:rPr>
              <a:t> Инновационным элементом является расширение традиционных механизмов новыми способами взаимодействия: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работа в среде общих данных;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применение принципов проектного управления  с использованием ИСУП;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применение </a:t>
            </a:r>
            <a:r>
              <a:rPr lang="en-US" sz="2000" dirty="0" smtClean="0">
                <a:solidFill>
                  <a:prstClr val="black"/>
                </a:solidFill>
              </a:rPr>
              <a:t>BIM</a:t>
            </a:r>
            <a:r>
              <a:rPr lang="ru-RU" sz="2000" dirty="0" smtClean="0">
                <a:solidFill>
                  <a:prstClr val="black"/>
                </a:solidFill>
              </a:rPr>
              <a:t> – технологий </a:t>
            </a:r>
            <a:r>
              <a:rPr lang="ru-RU" sz="2000" dirty="0">
                <a:solidFill>
                  <a:prstClr val="black"/>
                </a:solidFill>
              </a:rPr>
              <a:t>для автоматизированного контроля качества ПИР.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682217227"/>
              </p:ext>
            </p:extLst>
          </p:nvPr>
        </p:nvGraphicFramePr>
        <p:xfrm>
          <a:off x="5516286" y="1648497"/>
          <a:ext cx="3408773" cy="3202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40914" y="216471"/>
            <a:ext cx="4343882" cy="32403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 взаимодействия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1972" y="965915"/>
            <a:ext cx="4655469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ru-RU" sz="2000" kern="0" dirty="0">
                <a:solidFill>
                  <a:prstClr val="black"/>
                </a:solidFill>
                <a:cs typeface="Arial" panose="020B0604020202020204" pitchFamily="34" charset="0"/>
              </a:rPr>
              <a:t>Документ разработан для практической реализации новых принципов контроля качества проектной документации, информатизации и автоматизации процесса проверки проектной документации в ходе ее разработки. </a:t>
            </a:r>
            <a:endParaRPr lang="ru-RU" sz="2000" dirty="0">
              <a:solidFill>
                <a:prstClr val="black"/>
              </a:solidFill>
            </a:endParaRPr>
          </a:p>
          <a:p>
            <a:pPr algn="just"/>
            <a:r>
              <a:rPr lang="ru-RU" sz="2000" kern="0" dirty="0">
                <a:solidFill>
                  <a:prstClr val="black"/>
                </a:solidFill>
                <a:cs typeface="Arial" panose="020B0604020202020204" pitchFamily="34" charset="0"/>
              </a:rPr>
              <a:t>    	Регламент определяет: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«</a:t>
            </a:r>
            <a:r>
              <a:rPr lang="ru-RU" sz="2000" kern="0" dirty="0">
                <a:solidFill>
                  <a:prstClr val="black"/>
                </a:solidFill>
                <a:cs typeface="Arial" panose="020B0604020202020204" pitchFamily="34" charset="0"/>
              </a:rPr>
              <a:t>ключевые точки принятия решений» по контролю качества ПИР;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prstClr val="black"/>
                </a:solidFill>
                <a:cs typeface="Arial" panose="020B0604020202020204" pitchFamily="34" charset="0"/>
              </a:rPr>
              <a:t>порядок трехстороннего взаимодействия;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prstClr val="black"/>
                </a:solidFill>
                <a:cs typeface="Arial" panose="020B0604020202020204" pitchFamily="34" charset="0"/>
              </a:rPr>
              <a:t>формат обмена данными между участниками</a:t>
            </a:r>
            <a:r>
              <a:rPr lang="ru-RU" sz="2400" kern="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15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5393" r="5550" b="6018"/>
          <a:stretch/>
        </p:blipFill>
        <p:spPr bwMode="auto">
          <a:xfrm>
            <a:off x="5185267" y="965916"/>
            <a:ext cx="3667671" cy="500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5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5400600" cy="57606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Внедрение</a:t>
            </a:r>
            <a:r>
              <a:rPr lang="ru-RU" dirty="0"/>
              <a:t> </a:t>
            </a:r>
            <a:r>
              <a:rPr lang="ru-RU" sz="3200" dirty="0" smtClean="0"/>
              <a:t>инноваций</a:t>
            </a:r>
            <a:endParaRPr lang="ru-RU" sz="3200" dirty="0">
              <a:solidFill>
                <a:srgbClr val="5B565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169" y="1697751"/>
            <a:ext cx="4256468" cy="362413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400" dirty="0" smtClean="0">
                <a:solidFill>
                  <a:srgbClr val="5B5655"/>
                </a:solidFill>
                <a:latin typeface="Arial Narrow" panose="020B0606020202030204" pitchFamily="34" charset="0"/>
              </a:rPr>
              <a:t>	</a:t>
            </a:r>
            <a:r>
              <a:rPr lang="ru-RU" sz="1800" dirty="0" smtClean="0"/>
              <a:t>С </a:t>
            </a:r>
            <a:r>
              <a:rPr lang="ru-RU" sz="1800" dirty="0"/>
              <a:t>целью совершенствования инновационной деятельности ГК «</a:t>
            </a:r>
            <a:r>
              <a:rPr lang="ru-RU" sz="1800" dirty="0" err="1"/>
              <a:t>Автодор</a:t>
            </a:r>
            <a:r>
              <a:rPr lang="ru-RU" sz="1800" dirty="0"/>
              <a:t>» реализуется Программа инновационного развития Государственной компании на период 2012-2019 годы, которая утверждена Наблюдательным советом Государственной </a:t>
            </a:r>
            <a:r>
              <a:rPr lang="ru-RU" sz="1800" dirty="0" smtClean="0"/>
              <a:t>компании, </a:t>
            </a:r>
            <a:r>
              <a:rPr lang="ru-RU" sz="1800" dirty="0"/>
              <a:t>согласована Министерством транспорта РФ, Министерством экономического развития РФ, Министерством образования и науки РФ.</a:t>
            </a:r>
          </a:p>
          <a:p>
            <a:pPr marL="0" indent="0" algn="just">
              <a:buNone/>
            </a:pPr>
            <a:r>
              <a:rPr lang="ru-RU" sz="2000" dirty="0" smtClean="0"/>
              <a:t>	</a:t>
            </a:r>
            <a:endParaRPr lang="ru-RU" sz="2000" dirty="0"/>
          </a:p>
        </p:txBody>
      </p:sp>
      <p:pic>
        <p:nvPicPr>
          <p:cNvPr id="7" name="Вести-Интервью с Игорем Урмановым от 24.02.2015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1702927"/>
            <a:ext cx="3777540" cy="30963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0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31820" y="274597"/>
            <a:ext cx="5615187" cy="3754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точки принятия решений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820" y="965128"/>
            <a:ext cx="8268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just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«ключевых точек принятия решений» для согласования с организацией по контролю качества ПИР включает в себя </a:t>
            </a:r>
            <a:r>
              <a:rPr lang="ru-RU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65 позиций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342900" algn="just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</a:t>
            </a:r>
            <a:r>
              <a:rPr lang="ru-RU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«Ключевые точки принятия решений» при проектировании 			искусственных сооружений: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642744"/>
              </p:ext>
            </p:extLst>
          </p:nvPr>
        </p:nvGraphicFramePr>
        <p:xfrm>
          <a:off x="321973" y="2442456"/>
          <a:ext cx="8178082" cy="4027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900"/>
                <a:gridCol w="7507182"/>
              </a:tblGrid>
              <a:tr h="5568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№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Вид работ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 anchor="ctr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общего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вида искусственных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сооружений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конструкций опор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конструкций пролетных строений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 конструкции мостового полотна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 конструкции деформационных швов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593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 способа отвода сточных вод с проезжей части искусственных сооружений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 выбора очистных сооружений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ведомости объемов работ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ПОС по разделу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  <a:tr h="28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пояснительной записки по разделу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05" marR="30605" marT="0" marB="0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7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93181" y="128390"/>
            <a:ext cx="5611331" cy="6429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50"/>
              </a:lnSpc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Оценка</a:t>
            </a:r>
            <a:r>
              <a:rPr lang="ru-RU" sz="2400" b="1" dirty="0"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cs typeface="Arial" panose="020B0604020202020204" pitchFamily="34" charset="0"/>
              </a:rPr>
              <a:t>инновационности</a:t>
            </a:r>
            <a:r>
              <a:rPr lang="ru-RU" sz="2400" b="1" dirty="0" smtClean="0">
                <a:cs typeface="Arial" panose="020B0604020202020204" pitchFamily="34" charset="0"/>
              </a:rPr>
              <a:t> ПСД</a:t>
            </a:r>
            <a:endParaRPr lang="ru-RU" sz="2400" b="1" dirty="0"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804415" y="1725283"/>
            <a:ext cx="2003031" cy="29990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002060"/>
                </a:solidFill>
              </a:rPr>
              <a:t>Формирование перечня 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инновационных стандартов, технологий, материалов включенных в ПСД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2721" y="1039641"/>
            <a:ext cx="286628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Внедрены ли в ПСД требования СТО </a:t>
            </a:r>
            <a:r>
              <a:rPr lang="ru-RU" dirty="0"/>
              <a:t>ГК «</a:t>
            </a:r>
            <a:r>
              <a:rPr lang="ru-RU" dirty="0" err="1"/>
              <a:t>Автодор</a:t>
            </a:r>
            <a:r>
              <a:rPr lang="ru-RU" dirty="0" smtClean="0"/>
              <a:t>»?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9282" y="2078770"/>
            <a:ext cx="286628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Внедрены ли требования  СТО </a:t>
            </a:r>
            <a:r>
              <a:rPr lang="ru-RU" dirty="0"/>
              <a:t>на </a:t>
            </a:r>
            <a:r>
              <a:rPr lang="ru-RU" dirty="0" smtClean="0"/>
              <a:t>согласованные инновационные </a:t>
            </a:r>
            <a:r>
              <a:rPr lang="ru-RU" dirty="0"/>
              <a:t>материалы и </a:t>
            </a:r>
            <a:r>
              <a:rPr lang="ru-RU" dirty="0" smtClean="0"/>
              <a:t>технологии?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2721" y="3414062"/>
            <a:ext cx="2868714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/>
              <a:t>Освидетельствование системы обеспечения качества у проектной организации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4589" y="4401123"/>
            <a:ext cx="286871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Проверка лабораторий и оборудования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3385562" y="1919316"/>
            <a:ext cx="398822" cy="56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Стрелка вправо 19"/>
          <p:cNvSpPr/>
          <p:nvPr/>
        </p:nvSpPr>
        <p:spPr>
          <a:xfrm>
            <a:off x="5804514" y="3214874"/>
            <a:ext cx="358205" cy="34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Прямоугольник 20"/>
          <p:cNvSpPr/>
          <p:nvPr/>
        </p:nvSpPr>
        <p:spPr>
          <a:xfrm>
            <a:off x="6247713" y="2199211"/>
            <a:ext cx="2195627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 cmpd="thickThin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n-line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/>
              <a:t>онтроль обоснованности проектных решений </a:t>
            </a:r>
            <a:r>
              <a:rPr lang="ru-RU" dirty="0">
                <a:solidFill>
                  <a:srgbClr val="C00000"/>
                </a:solidFill>
              </a:rPr>
              <a:t>в ходе проектирования </a:t>
            </a:r>
            <a:r>
              <a:rPr lang="ru-RU" dirty="0"/>
              <a:t>в ключевых точках принятия решений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3381435" y="2684415"/>
            <a:ext cx="398822" cy="56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Стрелка вправо 23"/>
          <p:cNvSpPr/>
          <p:nvPr/>
        </p:nvSpPr>
        <p:spPr>
          <a:xfrm>
            <a:off x="3405593" y="3643768"/>
            <a:ext cx="398822" cy="56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Стрелка вправо 24"/>
          <p:cNvSpPr/>
          <p:nvPr/>
        </p:nvSpPr>
        <p:spPr>
          <a:xfrm>
            <a:off x="3403302" y="4382766"/>
            <a:ext cx="398822" cy="56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937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76079"/>
            <a:ext cx="8229600" cy="3836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/>
              <a:t>Недостатки проектной документации, которые могут быть исключены при внедрении </a:t>
            </a:r>
            <a:r>
              <a:rPr lang="en-US" sz="2200" dirty="0" smtClean="0"/>
              <a:t>BIM </a:t>
            </a:r>
            <a:r>
              <a:rPr lang="ru-RU" sz="2200" dirty="0" smtClean="0"/>
              <a:t>технологий</a:t>
            </a:r>
            <a:r>
              <a:rPr lang="ru-RU" sz="2000" dirty="0" smtClean="0"/>
              <a:t>:</a:t>
            </a:r>
            <a:endParaRPr lang="en-US" sz="2000" dirty="0" smtClean="0"/>
          </a:p>
          <a:p>
            <a:pPr marL="0" indent="0">
              <a:buNone/>
            </a:pPr>
            <a:endParaRPr lang="en-US" sz="1600" dirty="0" smtClean="0"/>
          </a:p>
          <a:p>
            <a:pPr lvl="0"/>
            <a:r>
              <a:rPr lang="ru-RU" sz="1800" dirty="0"/>
              <a:t>Значительное количество </a:t>
            </a:r>
            <a:r>
              <a:rPr lang="ru-RU" sz="1800" dirty="0" smtClean="0"/>
              <a:t>исправлений проектной документации</a:t>
            </a:r>
          </a:p>
          <a:p>
            <a:pPr lvl="0"/>
            <a:r>
              <a:rPr lang="ru-RU" sz="1800" dirty="0" smtClean="0"/>
              <a:t>Несоблюдение нормативов </a:t>
            </a:r>
          </a:p>
          <a:p>
            <a:pPr lvl="0"/>
            <a:r>
              <a:rPr lang="ru-RU" sz="1800" dirty="0" smtClean="0"/>
              <a:t>Неполнота </a:t>
            </a:r>
            <a:r>
              <a:rPr lang="ru-RU" sz="1800" dirty="0"/>
              <a:t>инженерных </a:t>
            </a:r>
            <a:r>
              <a:rPr lang="ru-RU" sz="1800" dirty="0" smtClean="0"/>
              <a:t>изысканий и лабораторных испытаний</a:t>
            </a:r>
            <a:endParaRPr lang="ru-RU" sz="1800" dirty="0"/>
          </a:p>
          <a:p>
            <a:pPr lvl="0"/>
            <a:r>
              <a:rPr lang="ru-RU" sz="1800" dirty="0"/>
              <a:t>Отсутствие вариантности проектирования</a:t>
            </a:r>
          </a:p>
          <a:p>
            <a:pPr lvl="0"/>
            <a:r>
              <a:rPr lang="ru-RU" sz="1800" b="1" dirty="0"/>
              <a:t>Необоснованность принимаемых решений</a:t>
            </a:r>
          </a:p>
          <a:p>
            <a:pPr lvl="0"/>
            <a:r>
              <a:rPr lang="ru-RU" sz="1800" dirty="0"/>
              <a:t>Завышение объемов и стоимостей работ</a:t>
            </a:r>
          </a:p>
          <a:p>
            <a:pPr lvl="0"/>
            <a:r>
              <a:rPr lang="ru-RU" sz="1800" b="1" dirty="0" smtClean="0"/>
              <a:t>Недостаточное применение новых технологий</a:t>
            </a:r>
            <a:r>
              <a:rPr lang="ru-RU" sz="1800" b="1" dirty="0"/>
              <a:t> </a:t>
            </a:r>
            <a:endParaRPr lang="ru-RU" sz="1800" b="1" dirty="0" smtClean="0"/>
          </a:p>
          <a:p>
            <a:pPr lvl="0"/>
            <a:endParaRPr lang="ru-RU" sz="1800" dirty="0" smtClean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6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20" y="2376841"/>
            <a:ext cx="8229600" cy="16012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600" dirty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smtClean="0"/>
              <a:t>повышение надежности, долговечности и эксплуатационного ресурса </a:t>
            </a:r>
            <a:r>
              <a:rPr lang="ru-RU" sz="2000" dirty="0" smtClean="0"/>
              <a:t>автомобильных дорог и объектов инфраструктуры и их привлекательности для пользователей</a:t>
            </a:r>
            <a:r>
              <a:rPr lang="ru-RU" sz="2000" dirty="0" smtClean="0">
                <a:cs typeface="Times New Roman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800" dirty="0" smtClean="0"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000" dirty="0" smtClean="0"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152" y="976877"/>
            <a:ext cx="8399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	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Техническая политика Государственной компании «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Автодор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 в области проектирования, строительства (реконструкции), ремонта, диагностики и содержания скоростных автомобильных дорог, объектов дорожной инфраструктуры представляет собой совокупность положений и принципов, направленных на решение следующих задач: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Times New Roman"/>
            </a:endParaRPr>
          </a:p>
          <a:p>
            <a:pPr algn="ctr"/>
            <a:endParaRPr lang="ru-RU" sz="12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70192" y="3836747"/>
            <a:ext cx="8229600" cy="884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000" b="1" dirty="0" smtClean="0"/>
              <a:t>внедрение инноваций</a:t>
            </a:r>
            <a:r>
              <a:rPr lang="ru-RU" sz="2000" dirty="0" smtClean="0"/>
              <a:t>, создание инновационной системы управления скоростными автодорогами</a:t>
            </a:r>
            <a:r>
              <a:rPr lang="ru-RU" sz="2000" dirty="0" smtClean="0">
                <a:cs typeface="Times New Roman"/>
              </a:rPr>
              <a:t>;</a:t>
            </a:r>
            <a:endParaRPr lang="ru-RU" sz="2000" dirty="0">
              <a:cs typeface="Times New Roman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51672" y="4608251"/>
            <a:ext cx="8229600" cy="884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формирование </a:t>
            </a:r>
            <a:r>
              <a:rPr lang="ru-RU" sz="2000" b="1" dirty="0" smtClean="0"/>
              <a:t>инновационной инфраструктуры </a:t>
            </a:r>
            <a:r>
              <a:rPr lang="ru-RU" sz="2000" dirty="0" smtClean="0"/>
              <a:t>по всем направлениям деятельности Государственной компании «</a:t>
            </a:r>
            <a:r>
              <a:rPr lang="ru-RU" sz="2000" dirty="0" err="1" smtClean="0"/>
              <a:t>Автодор</a:t>
            </a:r>
            <a:r>
              <a:rPr lang="ru-RU" sz="2000" dirty="0" smtClean="0"/>
              <a:t>»</a:t>
            </a:r>
            <a:r>
              <a:rPr lang="ru-RU" sz="2000" dirty="0" smtClean="0">
                <a:cs typeface="Times New Roman"/>
              </a:rPr>
              <a:t>;</a:t>
            </a:r>
            <a:endParaRPr lang="ru-RU" sz="2000" dirty="0">
              <a:cs typeface="Times New Roman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33152" y="5331687"/>
            <a:ext cx="8229600" cy="884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снижение удельной</a:t>
            </a:r>
            <a:r>
              <a:rPr lang="ru-RU" sz="2000" b="1" dirty="0" smtClean="0"/>
              <a:t> стоимости </a:t>
            </a:r>
            <a:r>
              <a:rPr lang="ru-RU" sz="2000" dirty="0" smtClean="0"/>
              <a:t>владения сетью автодорог и повышение уровня </a:t>
            </a:r>
            <a:r>
              <a:rPr lang="ru-RU" sz="2000" b="1" dirty="0" smtClean="0"/>
              <a:t>эффективности</a:t>
            </a:r>
            <a:r>
              <a:rPr lang="ru-RU" sz="2000" dirty="0" smtClean="0"/>
              <a:t> использования ресурсов;</a:t>
            </a:r>
            <a:endParaRPr lang="ru-RU" sz="2000" dirty="0"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6913" y="122528"/>
            <a:ext cx="592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cs typeface="Times New Roman"/>
              </a:rPr>
              <a:t>   Цели и задачи </a:t>
            </a:r>
            <a:r>
              <a:rPr lang="ru-RU" sz="3200" b="1" dirty="0" err="1" smtClean="0">
                <a:cs typeface="Times New Roman"/>
              </a:rPr>
              <a:t>Техполитики</a:t>
            </a:r>
            <a:endParaRPr lang="ru-RU" sz="3200" b="1" dirty="0" smtClean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83703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20" y="771258"/>
            <a:ext cx="8229600" cy="16012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600" dirty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опережающее внедрение требований, учитывающих </a:t>
            </a:r>
            <a:r>
              <a:rPr lang="ru-RU" sz="2000" b="1" dirty="0" smtClean="0"/>
              <a:t>развитие технологий</a:t>
            </a:r>
            <a:r>
              <a:rPr lang="ru-RU" sz="2000" dirty="0" smtClean="0"/>
              <a:t>, и стимулирование использования современных решений путем совершенствования </a:t>
            </a:r>
            <a:r>
              <a:rPr lang="ru-RU" sz="2000" b="1" dirty="0" smtClean="0"/>
              <a:t>нормативно-методической базы</a:t>
            </a:r>
            <a:r>
              <a:rPr lang="ru-RU" sz="2000" dirty="0" smtClean="0">
                <a:cs typeface="Times New Roman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800" dirty="0" smtClean="0"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000" dirty="0" smtClean="0">
              <a:cs typeface="Times New Roman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70192" y="2231164"/>
            <a:ext cx="8229600" cy="884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развитие </a:t>
            </a:r>
            <a:r>
              <a:rPr lang="ru-RU" sz="2000" b="1" dirty="0" smtClean="0"/>
              <a:t>информационной и телекоммуникационной инфраструктуры </a:t>
            </a:r>
            <a:r>
              <a:rPr lang="ru-RU" sz="2000" dirty="0" smtClean="0"/>
              <a:t>рынка</a:t>
            </a:r>
            <a:r>
              <a:rPr lang="ru-RU" sz="2000" dirty="0" smtClean="0">
                <a:cs typeface="Times New Roman"/>
              </a:rPr>
              <a:t>;</a:t>
            </a:r>
            <a:endParaRPr lang="ru-RU" sz="2000" dirty="0">
              <a:cs typeface="Times New Roman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51672" y="2883796"/>
            <a:ext cx="8229600" cy="88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приведение </a:t>
            </a:r>
            <a:r>
              <a:rPr lang="ru-RU" sz="2000" b="1" dirty="0" smtClean="0"/>
              <a:t>экологических характеристик </a:t>
            </a:r>
            <a:r>
              <a:rPr lang="ru-RU" sz="2000" dirty="0" smtClean="0"/>
              <a:t>объектов Государственной компании «</a:t>
            </a:r>
            <a:r>
              <a:rPr lang="ru-RU" sz="2000" dirty="0" err="1" smtClean="0"/>
              <a:t>Автодор</a:t>
            </a:r>
            <a:r>
              <a:rPr lang="ru-RU" sz="2000" dirty="0" smtClean="0"/>
              <a:t>» в соответствие с современными международными требованиями;</a:t>
            </a:r>
            <a:endParaRPr lang="ru-RU" sz="2000" dirty="0">
              <a:cs typeface="Times New Roman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33152" y="3908984"/>
            <a:ext cx="8229600" cy="884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внедрение систем </a:t>
            </a:r>
            <a:r>
              <a:rPr lang="ru-RU" sz="2000" b="1" dirty="0" smtClean="0"/>
              <a:t>контроля качества </a:t>
            </a:r>
            <a:r>
              <a:rPr lang="ru-RU" sz="2000" dirty="0" smtClean="0"/>
              <a:t>и </a:t>
            </a:r>
            <a:r>
              <a:rPr lang="ru-RU" sz="2000" b="1" dirty="0" smtClean="0"/>
              <a:t>управления качеством </a:t>
            </a:r>
            <a:r>
              <a:rPr lang="ru-RU" sz="2000" dirty="0" smtClean="0"/>
              <a:t>на всех стадиях жизненного цикла автомобильных дорог</a:t>
            </a:r>
            <a:endParaRPr lang="ru-RU" sz="2000" dirty="0"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3152" y="122528"/>
            <a:ext cx="5572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cs typeface="Times New Roman"/>
              </a:rPr>
              <a:t>Цели и задачи </a:t>
            </a:r>
            <a:r>
              <a:rPr lang="ru-RU" sz="3200" b="1" dirty="0" err="1" smtClean="0">
                <a:cs typeface="Times New Roman"/>
              </a:rPr>
              <a:t>Техполитики</a:t>
            </a:r>
            <a:endParaRPr lang="ru-RU" sz="3200" b="1" dirty="0" smtClean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9985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25" y="161374"/>
            <a:ext cx="5881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cs typeface="Times New Roman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57198" y="1867321"/>
            <a:ext cx="8575589" cy="36718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600" b="1" dirty="0" smtClean="0"/>
              <a:t>реализация </a:t>
            </a:r>
            <a:r>
              <a:rPr lang="ru-RU" sz="2600" b="1" dirty="0"/>
              <a:t>программы инновационного развития</a:t>
            </a:r>
            <a:r>
              <a:rPr lang="ru-RU" sz="2600" dirty="0"/>
              <a:t>, разработка и реализация программы приоритетных направлений научных исследований;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600" dirty="0" smtClean="0"/>
              <a:t>разработка </a:t>
            </a:r>
            <a:r>
              <a:rPr lang="ru-RU" sz="2600" dirty="0"/>
              <a:t>и </a:t>
            </a:r>
            <a:r>
              <a:rPr lang="ru-RU" sz="2600" b="1" dirty="0"/>
              <a:t>внедрение системы стандартов компании</a:t>
            </a:r>
            <a:r>
              <a:rPr lang="ru-RU" sz="2600" dirty="0"/>
              <a:t>, </a:t>
            </a:r>
            <a:r>
              <a:rPr lang="ru-RU" sz="2600" dirty="0" smtClean="0"/>
              <a:t>гармонизированных с международными нормами;</a:t>
            </a:r>
            <a:endParaRPr lang="ru-RU" sz="2600" dirty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600" dirty="0"/>
              <a:t>с</a:t>
            </a:r>
            <a:r>
              <a:rPr lang="ru-RU" sz="2600" dirty="0" smtClean="0"/>
              <a:t>овершенствование системы управления </a:t>
            </a:r>
            <a:r>
              <a:rPr lang="ru-RU" sz="2600" dirty="0"/>
              <a:t>качеством на всех стадиях жизненного цикла автомобильной </a:t>
            </a:r>
            <a:r>
              <a:rPr lang="ru-RU" sz="2600" dirty="0" smtClean="0"/>
              <a:t>дороги;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600" b="1" dirty="0"/>
              <a:t>улучшение транспортно-эксплуатационного состояния</a:t>
            </a:r>
            <a:r>
              <a:rPr lang="ru-RU" sz="2600" dirty="0"/>
              <a:t>, потребительских качеств автомобильных дорог Государственной компании «</a:t>
            </a:r>
            <a:r>
              <a:rPr lang="ru-RU" sz="2600" dirty="0" err="1"/>
              <a:t>Автодор</a:t>
            </a:r>
            <a:r>
              <a:rPr lang="ru-RU" sz="2600" dirty="0"/>
              <a:t>», повышение безопасности дорожного движения;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600" dirty="0"/>
              <a:t>разработка и </a:t>
            </a:r>
            <a:r>
              <a:rPr lang="ru-RU" sz="2600" b="1" dirty="0"/>
              <a:t>реализация концепции внедрения информационных технологий</a:t>
            </a:r>
            <a:r>
              <a:rPr lang="ru-RU" sz="2600" dirty="0"/>
              <a:t>, обеспечивающих эффективность эксплуатации автомобильных дорог, а также управления сетью автомобильных дорог Государственной компании «</a:t>
            </a:r>
            <a:r>
              <a:rPr lang="ru-RU" sz="2600" dirty="0" err="1"/>
              <a:t>Автодор</a:t>
            </a:r>
            <a:r>
              <a:rPr lang="ru-RU" sz="2600" dirty="0"/>
              <a:t>»;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40935" y="886402"/>
            <a:ext cx="786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КЛЮЧЕВЫЕ МЕХАНИЗМЫ </a:t>
            </a:r>
          </a:p>
          <a:p>
            <a:pPr algn="ctr"/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проведения 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технической политики </a:t>
            </a:r>
            <a:endParaRPr lang="ru-RU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56952" y="203088"/>
            <a:ext cx="5206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cs typeface="Times New Roman"/>
              </a:rPr>
              <a:t>Техническая </a:t>
            </a:r>
            <a:r>
              <a:rPr lang="ru-RU" sz="3200" b="1" dirty="0" smtClean="0">
                <a:cs typeface="Times New Roman"/>
              </a:rPr>
              <a:t>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2316070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25" y="161374"/>
            <a:ext cx="5881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cs typeface="Times New Roman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57199" y="2174789"/>
            <a:ext cx="8575589" cy="36718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="1" dirty="0"/>
              <a:t>привлечение инвесторов для финансирования плана НИОКР </a:t>
            </a:r>
            <a:r>
              <a:rPr lang="ru-RU" sz="2000" dirty="0"/>
              <a:t>Государственной компании «</a:t>
            </a:r>
            <a:r>
              <a:rPr lang="ru-RU" sz="2000" dirty="0" err="1"/>
              <a:t>Автодор</a:t>
            </a:r>
            <a:r>
              <a:rPr lang="ru-RU" sz="2000" dirty="0"/>
              <a:t>»;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/>
              <a:t>создание </a:t>
            </a:r>
            <a:r>
              <a:rPr lang="ru-RU" sz="2000" b="1" dirty="0"/>
              <a:t>центра инновационных технологий </a:t>
            </a:r>
            <a:r>
              <a:rPr lang="ru-RU" sz="2000" dirty="0"/>
              <a:t>Государственной компании «Автодор», ответственного за взаимодействие с крупными научными организациями и профильными высшими учебными заведениями по вопросам ведения научно-технической деятельности и промышленного испытания инновационных продуктов в сфере строительства и эксплуатации скоростных автомобильных дорог и искусственных дорожных сооружений</a:t>
            </a:r>
            <a:r>
              <a:rPr lang="ru-RU" sz="2000" dirty="0" smtClean="0"/>
              <a:t>;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="1" dirty="0"/>
              <a:t>создание испытательного полигона </a:t>
            </a:r>
            <a:r>
              <a:rPr lang="ru-RU" sz="2000" dirty="0"/>
              <a:t>Государственной компании «Автодор» для исследования, адаптации, мониторинга и экспериментальной проверки новых технологий, конструкций и материалов, а также обучения новым технологиям </a:t>
            </a:r>
            <a:r>
              <a:rPr lang="ru-RU" sz="2000" dirty="0" smtClean="0"/>
              <a:t>подрядчиков.</a:t>
            </a:r>
            <a:endParaRPr lang="ru-RU" sz="2000" dirty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2000" dirty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40935" y="1145195"/>
            <a:ext cx="786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КЛЮЧЕВЫЕ МЕХАНИЗМЫ </a:t>
            </a:r>
          </a:p>
          <a:p>
            <a:pPr algn="ctr"/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проведения 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технической политики </a:t>
            </a:r>
            <a:endParaRPr lang="ru-RU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04552" y="50688"/>
            <a:ext cx="5206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cs typeface="Times New Roman"/>
              </a:rPr>
              <a:t>Техническая </a:t>
            </a:r>
            <a:r>
              <a:rPr lang="ru-RU" sz="3200" b="1" dirty="0" smtClean="0">
                <a:cs typeface="Times New Roman"/>
              </a:rPr>
              <a:t>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3419836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6192180" y="953725"/>
            <a:ext cx="2205244" cy="5040560"/>
          </a:xfrm>
          <a:prstGeom prst="round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Автодорожная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индустрия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6839" y="-28778"/>
            <a:ext cx="6187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Инжиниринговый центр </a:t>
            </a:r>
            <a:r>
              <a:rPr lang="ru-RU" sz="2400" b="1" dirty="0" smtClean="0"/>
              <a:t>передовых технологий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8737" y="2249578"/>
            <a:ext cx="1099148" cy="369332"/>
          </a:xfrm>
          <a:prstGeom prst="rect">
            <a:avLst/>
          </a:prstGeom>
          <a:solidFill>
            <a:srgbClr val="496B9D"/>
          </a:solidFill>
          <a:ln>
            <a:solidFill>
              <a:srgbClr val="496B9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ИЦПТ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2556234" y="829741"/>
            <a:ext cx="2150781" cy="1024084"/>
          </a:xfrm>
          <a:prstGeom prst="snip2Diag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ru-RU" sz="1400" dirty="0">
                <a:solidFill>
                  <a:srgbClr val="0070C0"/>
                </a:solidFill>
              </a:rPr>
              <a:t>Мировые тренды в дорожном строительстве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5602" y="4206194"/>
            <a:ext cx="1503801" cy="1407391"/>
          </a:xfrm>
          <a:prstGeom prst="rect">
            <a:avLst/>
          </a:prstGeom>
          <a:solidFill>
            <a:schemeClr val="bg1"/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</a:rPr>
              <a:t>Существующие поставщики технологий и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технологических </a:t>
            </a:r>
            <a:r>
              <a:rPr lang="ru-RU" sz="1200" dirty="0">
                <a:solidFill>
                  <a:schemeClr val="tx1"/>
                </a:solidFill>
              </a:rPr>
              <a:t>решений</a:t>
            </a:r>
          </a:p>
        </p:txBody>
      </p:sp>
      <p:pic>
        <p:nvPicPr>
          <p:cNvPr id="24" name="Picture 34" descr="Назад на главную">
            <a:hlinkClick r:id="rId2" tooltip="ООО &quot;Автодор-Инжиниринг&quot; | "/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4953" y="2994565"/>
            <a:ext cx="1550461" cy="20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6306904" y="1833436"/>
            <a:ext cx="1991458" cy="2250934"/>
          </a:xfrm>
          <a:prstGeom prst="roundRect">
            <a:avLst/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Заказчики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6" name="Picture 2" descr="http://dev.umniylogist.ru/_data/news/1396348739-55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939" y="1884364"/>
            <a:ext cx="1087387" cy="104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трелка вправо 26"/>
          <p:cNvSpPr/>
          <p:nvPr/>
        </p:nvSpPr>
        <p:spPr>
          <a:xfrm rot="16200000" flipH="1">
            <a:off x="3444797" y="1891839"/>
            <a:ext cx="321245" cy="3352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607491" y="3023954"/>
            <a:ext cx="1980220" cy="3285366"/>
          </a:xfrm>
          <a:prstGeom prst="roundRect">
            <a:avLst/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/>
            <a:r>
              <a:rPr lang="ru-RU" sz="1000" b="1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Формирование производственных консорциумов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ru-RU" sz="500" dirty="0" smtClean="0">
              <a:solidFill>
                <a:srgbClr val="0070C0"/>
              </a:solidFill>
              <a:latin typeface="Arial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70C0"/>
                </a:solidFill>
                <a:latin typeface="Arial" charset="0"/>
              </a:rPr>
              <a:t>Оценка рынка и определение объектов для внедрения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70C0"/>
                </a:solidFill>
                <a:latin typeface="Arial" charset="0"/>
              </a:rPr>
              <a:t>Подбор промышленных и технологических партнеров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70C0"/>
                </a:solidFill>
                <a:latin typeface="Arial" charset="0"/>
              </a:rPr>
              <a:t>Разработка рабочей документации на  продукцию</a:t>
            </a:r>
            <a:endParaRPr lang="ru-RU" sz="10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10800000" flipH="1">
            <a:off x="2230538" y="4533932"/>
            <a:ext cx="312439" cy="3352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31" name="Стрелка вправо 30"/>
          <p:cNvSpPr/>
          <p:nvPr/>
        </p:nvSpPr>
        <p:spPr>
          <a:xfrm rot="10800000" flipH="1">
            <a:off x="2253645" y="3619171"/>
            <a:ext cx="312439" cy="3352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32" name="Стрелка вправо 31"/>
          <p:cNvSpPr/>
          <p:nvPr/>
        </p:nvSpPr>
        <p:spPr>
          <a:xfrm rot="10800000" flipH="1">
            <a:off x="2240825" y="5004175"/>
            <a:ext cx="312439" cy="3352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33" name="Стрелка вправо 32"/>
          <p:cNvSpPr/>
          <p:nvPr/>
        </p:nvSpPr>
        <p:spPr>
          <a:xfrm rot="16200000" flipH="1">
            <a:off x="3444797" y="2656924"/>
            <a:ext cx="321245" cy="3352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717725" y="5116493"/>
            <a:ext cx="1698189" cy="1147822"/>
          </a:xfrm>
          <a:prstGeom prst="round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Экспертное сопровождение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70C0"/>
                </a:solidFill>
                <a:latin typeface="Arial" charset="0"/>
              </a:rPr>
              <a:t>Планы </a:t>
            </a:r>
            <a:r>
              <a:rPr lang="ru-RU" sz="1000" dirty="0">
                <a:solidFill>
                  <a:srgbClr val="0070C0"/>
                </a:solidFill>
                <a:latin typeface="Arial" charset="0"/>
              </a:rPr>
              <a:t>внедрения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70C0"/>
                </a:solidFill>
                <a:latin typeface="Arial" charset="0"/>
              </a:rPr>
              <a:t>Отраслевые </a:t>
            </a:r>
            <a:r>
              <a:rPr lang="ru-RU" sz="1000" dirty="0" smtClean="0">
                <a:solidFill>
                  <a:srgbClr val="0070C0"/>
                </a:solidFill>
                <a:latin typeface="Arial" charset="0"/>
              </a:rPr>
              <a:t>документы (СТО и ОДМ)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70C0"/>
                </a:solidFill>
                <a:latin typeface="Arial" charset="0"/>
              </a:rPr>
              <a:t>Апробация </a:t>
            </a:r>
            <a:endParaRPr lang="ru-RU" sz="10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417205" y="4284095"/>
            <a:ext cx="1806124" cy="1451314"/>
          </a:xfrm>
          <a:prstGeom prst="roundRect">
            <a:avLst/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FF0000"/>
              </a:solidFill>
            </a:endParaRP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Объекты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дорожного строительства</a:t>
            </a:r>
          </a:p>
        </p:txBody>
      </p:sp>
      <p:pic>
        <p:nvPicPr>
          <p:cNvPr id="36" name="Picture 2" descr="Image result for road ic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215" y="4374968"/>
            <a:ext cx="672701" cy="62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upload.wikimedia.org/wikipedia/commons/thumb/e/e7/Arch_bridge_icon.svg/2000px-Arch_bridge_icon.svg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285" y="4496227"/>
            <a:ext cx="1056833" cy="37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08695" y="3474005"/>
            <a:ext cx="1503801" cy="625560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>
            <a:defPPr>
              <a:defRPr lang="sv-SE"/>
            </a:defPPr>
            <a:lvl1pPr algn="ctr">
              <a:defRPr sz="1400"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Новые поставщики</a:t>
            </a:r>
          </a:p>
        </p:txBody>
      </p:sp>
      <p:pic>
        <p:nvPicPr>
          <p:cNvPr id="40" name="Picture 3" descr="Фонд Лого.bm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2" y="1652990"/>
            <a:ext cx="1318337" cy="1240788"/>
          </a:xfrm>
          <a:prstGeom prst="rect">
            <a:avLst/>
          </a:prstGeom>
        </p:spPr>
      </p:pic>
      <p:sp>
        <p:nvSpPr>
          <p:cNvPr id="41" name="Стрелка вправо 40"/>
          <p:cNvSpPr/>
          <p:nvPr/>
        </p:nvSpPr>
        <p:spPr>
          <a:xfrm rot="10800000" flipH="1">
            <a:off x="2112497" y="2289600"/>
            <a:ext cx="594738" cy="3352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42" name="Стрелка вправо 41"/>
          <p:cNvSpPr/>
          <p:nvPr/>
        </p:nvSpPr>
        <p:spPr>
          <a:xfrm rot="16200000" flipH="1">
            <a:off x="1199972" y="3036360"/>
            <a:ext cx="321245" cy="3352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/>
          </a:p>
        </p:txBody>
      </p:sp>
      <p:sp>
        <p:nvSpPr>
          <p:cNvPr id="43" name="TextBox 42"/>
          <p:cNvSpPr txBox="1"/>
          <p:nvPr/>
        </p:nvSpPr>
        <p:spPr>
          <a:xfrm>
            <a:off x="1720634" y="2042265"/>
            <a:ext cx="145621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финансирование</a:t>
            </a:r>
            <a:endParaRPr lang="ru-RU" sz="11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71699" y="2958903"/>
            <a:ext cx="145621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финансирование</a:t>
            </a:r>
            <a:endParaRPr lang="ru-RU" sz="11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785412" name="Picture 4" descr="http://www.picz.ge/img/s3/1401/22/1/14aa0221d589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984" y="904453"/>
            <a:ext cx="728883" cy="87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4404842" y="4084371"/>
            <a:ext cx="2012363" cy="1651038"/>
            <a:chOff x="4337656" y="4084371"/>
            <a:chExt cx="2012363" cy="1651038"/>
          </a:xfrm>
        </p:grpSpPr>
        <p:sp>
          <p:nvSpPr>
            <p:cNvPr id="29" name="Штриховая стрелка вправо 28"/>
            <p:cNvSpPr/>
            <p:nvPr/>
          </p:nvSpPr>
          <p:spPr>
            <a:xfrm>
              <a:off x="4337656" y="4084371"/>
              <a:ext cx="2012363" cy="1651038"/>
            </a:xfrm>
            <a:prstGeom prst="stripedRightArrow">
              <a:avLst>
                <a:gd name="adj1" fmla="val 63288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 sz="120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587221" y="4586724"/>
              <a:ext cx="14562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0000"/>
                  </a:solidFill>
                </a:rPr>
                <a:t>Поставка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ru-RU" sz="1200" dirty="0">
                  <a:solidFill>
                    <a:srgbClr val="FF0000"/>
                  </a:solidFill>
                </a:rPr>
                <a:t>новых технологических  решений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1" name="Picture 3" descr="C:\Users\Artemiy.Belykh\Downloads\17892462450_becbbf0a8b_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45" y="905933"/>
            <a:ext cx="1287176" cy="85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с одним вырезанным углом 24"/>
          <p:cNvSpPr/>
          <p:nvPr/>
        </p:nvSpPr>
        <p:spPr>
          <a:xfrm>
            <a:off x="795920" y="4536440"/>
            <a:ext cx="3326030" cy="1187815"/>
          </a:xfrm>
          <a:prstGeom prst="snip1Rect">
            <a:avLst/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0" algn="ctr"/>
            <a:r>
              <a:rPr lang="ru-RU" sz="1400" b="1" dirty="0" smtClean="0">
                <a:solidFill>
                  <a:srgbClr val="009DDC"/>
                </a:solidFill>
              </a:rPr>
              <a:t>Элементы </a:t>
            </a:r>
            <a:r>
              <a:rPr lang="ru-RU" sz="1400" b="1" dirty="0">
                <a:solidFill>
                  <a:srgbClr val="009DDC"/>
                </a:solidFill>
              </a:rPr>
              <a:t>дорожного освещения</a:t>
            </a:r>
          </a:p>
        </p:txBody>
      </p:sp>
      <p:pic>
        <p:nvPicPr>
          <p:cNvPr id="785413" name="Picture 5" descr="http://sdelanounas.ru/images/img/www.nanonewsnet.ru/files_users_u3_2011_mar-apr_optogan-optoluxstreet40_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414" y="4779150"/>
            <a:ext cx="1304331" cy="76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87881" y="48760"/>
            <a:ext cx="5869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Нанопродукция</a:t>
            </a:r>
            <a:r>
              <a:rPr lang="ru-RU" sz="2000" b="1" dirty="0" smtClean="0"/>
              <a:t> для рынка автодорожного строительства </a:t>
            </a: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>
            <a:off x="390875" y="818710"/>
            <a:ext cx="3326030" cy="1260140"/>
          </a:xfrm>
          <a:prstGeom prst="snip1Rect">
            <a:avLst/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ctr"/>
            <a:r>
              <a:rPr lang="ru-RU" sz="1400" b="1" dirty="0" smtClean="0">
                <a:solidFill>
                  <a:srgbClr val="009DDC"/>
                </a:solidFill>
              </a:rPr>
              <a:t>Технологии улучшения характеристик верхних слоев дорожных покрытий</a:t>
            </a:r>
            <a:endParaRPr lang="ru-RU" sz="1400" b="1" dirty="0">
              <a:solidFill>
                <a:srgbClr val="009DDC"/>
              </a:solidFill>
            </a:endParaRPr>
          </a:p>
        </p:txBody>
      </p:sp>
      <p:sp>
        <p:nvSpPr>
          <p:cNvPr id="21" name="Прямоугольник с одним вырезанным углом 20"/>
          <p:cNvSpPr/>
          <p:nvPr/>
        </p:nvSpPr>
        <p:spPr>
          <a:xfrm>
            <a:off x="413013" y="3429000"/>
            <a:ext cx="3326030" cy="1305145"/>
          </a:xfrm>
          <a:prstGeom prst="snip1Rect">
            <a:avLst/>
          </a:prstGeom>
          <a:solidFill>
            <a:schemeClr val="bg1"/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0" algn="ctr"/>
            <a:r>
              <a:rPr lang="ru-RU" sz="1400" b="1" dirty="0">
                <a:solidFill>
                  <a:srgbClr val="009DDC"/>
                </a:solidFill>
              </a:rPr>
              <a:t>Элементы </a:t>
            </a:r>
          </a:p>
          <a:p>
            <a:pPr marL="1524000" algn="ctr"/>
            <a:r>
              <a:rPr lang="ru-RU" sz="1400" b="1" dirty="0">
                <a:solidFill>
                  <a:srgbClr val="009DDC"/>
                </a:solidFill>
              </a:rPr>
              <a:t>обустройства </a:t>
            </a:r>
            <a:r>
              <a:rPr lang="ru-RU" sz="1400" b="1" dirty="0" smtClean="0">
                <a:solidFill>
                  <a:srgbClr val="009DDC"/>
                </a:solidFill>
              </a:rPr>
              <a:t>автодорог</a:t>
            </a:r>
            <a:endParaRPr lang="ru-RU" sz="1400" b="1" dirty="0">
              <a:solidFill>
                <a:srgbClr val="009DDC"/>
              </a:solidFill>
            </a:endParaRPr>
          </a:p>
        </p:txBody>
      </p:sp>
      <p:sp>
        <p:nvSpPr>
          <p:cNvPr id="24" name="Прямоугольник с одним вырезанным углом 23"/>
          <p:cNvSpPr/>
          <p:nvPr/>
        </p:nvSpPr>
        <p:spPr>
          <a:xfrm>
            <a:off x="390875" y="2123855"/>
            <a:ext cx="3326030" cy="1215135"/>
          </a:xfrm>
          <a:prstGeom prst="snip1Rect">
            <a:avLst/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8400" algn="ctr"/>
            <a:r>
              <a:rPr lang="ru-RU" sz="1400" b="1" dirty="0">
                <a:solidFill>
                  <a:srgbClr val="009DDC"/>
                </a:solidFill>
              </a:rPr>
              <a:t>Технологии улучшения характеристик нижних слоев дорожных покрытий</a:t>
            </a:r>
          </a:p>
          <a:p>
            <a:pPr marL="901700" algn="ctr"/>
            <a:endParaRPr lang="ru-RU" sz="1400" b="1" dirty="0">
              <a:solidFill>
                <a:srgbClr val="009DD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2022" y="989728"/>
            <a:ext cx="3690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 smtClean="0"/>
              <a:t>Модификаторы битумно-вяжущей составляющей покрытий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 smtClean="0"/>
              <a:t>Применение </a:t>
            </a:r>
            <a:r>
              <a:rPr lang="ru-RU" sz="1400" dirty="0" err="1" smtClean="0"/>
              <a:t>наномодифицированных</a:t>
            </a:r>
            <a:r>
              <a:rPr lang="ru-RU" sz="1400" dirty="0" smtClean="0"/>
              <a:t> дорожных покрытий и красок</a:t>
            </a:r>
          </a:p>
        </p:txBody>
      </p:sp>
      <p:sp>
        <p:nvSpPr>
          <p:cNvPr id="3" name="Штриховая стрелка вправо 2"/>
          <p:cNvSpPr/>
          <p:nvPr/>
        </p:nvSpPr>
        <p:spPr>
          <a:xfrm rot="10800000">
            <a:off x="3761910" y="1246257"/>
            <a:ext cx="900100" cy="405045"/>
          </a:xfrm>
          <a:prstGeom prst="stripedRightArrow">
            <a:avLst>
              <a:gd name="adj1" fmla="val 62542"/>
              <a:gd name="adj2" fmla="val 50000"/>
            </a:avLst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rgbClr val="009DDC"/>
              </a:solidFill>
            </a:endParaRPr>
          </a:p>
        </p:txBody>
      </p:sp>
      <p:sp>
        <p:nvSpPr>
          <p:cNvPr id="13" name="Штриховая стрелка вправо 12"/>
          <p:cNvSpPr/>
          <p:nvPr/>
        </p:nvSpPr>
        <p:spPr>
          <a:xfrm rot="10800000">
            <a:off x="3806915" y="2483895"/>
            <a:ext cx="900100" cy="405045"/>
          </a:xfrm>
          <a:prstGeom prst="stripedRightArrow">
            <a:avLst>
              <a:gd name="adj1" fmla="val 62542"/>
              <a:gd name="adj2" fmla="val 50000"/>
            </a:avLst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rgbClr val="009DDC"/>
              </a:solidFill>
            </a:endParaRPr>
          </a:p>
        </p:txBody>
      </p:sp>
      <p:sp>
        <p:nvSpPr>
          <p:cNvPr id="14" name="Штриховая стрелка вправо 13"/>
          <p:cNvSpPr/>
          <p:nvPr/>
        </p:nvSpPr>
        <p:spPr>
          <a:xfrm rot="10800000">
            <a:off x="3851921" y="3789040"/>
            <a:ext cx="900100" cy="405045"/>
          </a:xfrm>
          <a:prstGeom prst="stripedRightArrow">
            <a:avLst>
              <a:gd name="adj1" fmla="val 62542"/>
              <a:gd name="adj2" fmla="val 50000"/>
            </a:avLst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rgbClr val="009DD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2022" y="2259449"/>
            <a:ext cx="36904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Courier New" panose="02070309020205020404" pitchFamily="49" charset="0"/>
              <a:buChar char="o"/>
              <a:defRPr sz="1400"/>
            </a:lvl1pPr>
          </a:lstStyle>
          <a:p>
            <a:r>
              <a:rPr lang="ru-RU" dirty="0"/>
              <a:t>Стабилизаторы грунта молекулярного уровня воздействия</a:t>
            </a:r>
          </a:p>
          <a:p>
            <a:r>
              <a:rPr lang="ru-RU" dirty="0"/>
              <a:t>Композитные элементы дорожной арматуры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755107" y="3440655"/>
            <a:ext cx="3690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Courier New" panose="02070309020205020404" pitchFamily="49" charset="0"/>
              <a:buChar char="o"/>
              <a:defRPr sz="1400"/>
            </a:lvl1pPr>
          </a:lstStyle>
          <a:p>
            <a:r>
              <a:rPr lang="ru-RU" dirty="0"/>
              <a:t>Дорожные элементы, исполненные с применением </a:t>
            </a:r>
            <a:r>
              <a:rPr lang="ru-RU" dirty="0" err="1"/>
              <a:t>фотовольтаических</a:t>
            </a:r>
            <a:r>
              <a:rPr lang="ru-RU" dirty="0"/>
              <a:t> элементов</a:t>
            </a:r>
          </a:p>
          <a:p>
            <a:r>
              <a:rPr lang="ru-RU" dirty="0"/>
              <a:t>Перспективные системы адаптивной разметки с использованием технологий гибкой </a:t>
            </a:r>
            <a:r>
              <a:rPr lang="ru-RU" dirty="0" smtClean="0"/>
              <a:t>электроники</a:t>
            </a:r>
          </a:p>
          <a:p>
            <a:r>
              <a:rPr lang="ru-RU" dirty="0" smtClean="0"/>
              <a:t>Вспомогательные конструкции с применением высокопрочных бетонов</a:t>
            </a:r>
          </a:p>
          <a:p>
            <a:r>
              <a:rPr lang="ru-RU" dirty="0"/>
              <a:t>Перспективные источники освещения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854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50" y="2168860"/>
            <a:ext cx="1170130" cy="87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541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50" y="3504807"/>
            <a:ext cx="1412310" cy="105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0497" y="1146685"/>
            <a:ext cx="8082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перечня поручений Президента в части создания в 2015-2017 гг. отраслевых справочников 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наилучших доступных технологий</a:t>
            </a: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news.kremlin.ru/media/events/photos/big/41d421fdcdfff4e00d67.jpeg?rand=1140443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86" y="2255498"/>
            <a:ext cx="3678722" cy="2456254"/>
          </a:xfrm>
          <a:prstGeom prst="rect">
            <a:avLst/>
          </a:prstGeom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004552" y="50688"/>
            <a:ext cx="5206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cs typeface="Times New Roman"/>
              </a:rPr>
              <a:t>Техническая </a:t>
            </a:r>
            <a:r>
              <a:rPr lang="ru-RU" sz="3200" b="1" dirty="0" smtClean="0">
                <a:cs typeface="Times New Roman"/>
              </a:rPr>
              <a:t>политика</a:t>
            </a:r>
          </a:p>
        </p:txBody>
      </p:sp>
      <p:pic>
        <p:nvPicPr>
          <p:cNvPr id="7" name="Пути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890"/>
          <a:stretch/>
        </p:blipFill>
        <p:spPr>
          <a:xfrm>
            <a:off x="1137229" y="2304238"/>
            <a:ext cx="2993748" cy="2407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2323" y="5347063"/>
            <a:ext cx="744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Формирование </a:t>
            </a:r>
            <a:r>
              <a:rPr lang="ru-RU" b="1" dirty="0"/>
              <a:t>Базы данных технических и 	технологических решений, </a:t>
            </a:r>
            <a:r>
              <a:rPr lang="ru-RU" dirty="0"/>
              <a:t>применяемых на объектах Государственной компании «</a:t>
            </a:r>
            <a:r>
              <a:rPr lang="ru-RU" dirty="0" err="1"/>
              <a:t>Автодор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9069580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oENKOyikSWfFUKfbX5u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oENKOyikSWfFUKfbX5ug"/>
</p:tagLst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9021</TotalTime>
  <Words>1470</Words>
  <Application>Microsoft Office PowerPoint</Application>
  <PresentationFormat>Экран (4:3)</PresentationFormat>
  <Paragraphs>248</Paragraphs>
  <Slides>22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Внедрение   инноваций</vt:lpstr>
      <vt:lpstr>Внедрение инноваций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и задачи Базы данных</vt:lpstr>
      <vt:lpstr>Презентация PowerPoint</vt:lpstr>
      <vt:lpstr>Презентация PowerPoint</vt:lpstr>
      <vt:lpstr>Презентация PowerPoint</vt:lpstr>
      <vt:lpstr>Внедрение новых материалов</vt:lpstr>
      <vt:lpstr>Внедрение новых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тенденциях в развитии нормативной базы органических вяжущих материалов</dc:title>
  <dc:creator>Алексей Бунчик</dc:creator>
  <cp:lastModifiedBy>Егорова Алла Сергеевна</cp:lastModifiedBy>
  <cp:revision>313</cp:revision>
  <cp:lastPrinted>2016-02-29T16:36:36Z</cp:lastPrinted>
  <dcterms:created xsi:type="dcterms:W3CDTF">2014-04-09T13:39:40Z</dcterms:created>
  <dcterms:modified xsi:type="dcterms:W3CDTF">2016-03-02T11:24:31Z</dcterms:modified>
</cp:coreProperties>
</file>